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33"/>
  </p:notesMasterIdLst>
  <p:handoutMasterIdLst>
    <p:handoutMasterId r:id="rId34"/>
  </p:handoutMasterIdLst>
  <p:sldIdLst>
    <p:sldId id="1189" r:id="rId2"/>
    <p:sldId id="1219" r:id="rId3"/>
    <p:sldId id="1244" r:id="rId4"/>
    <p:sldId id="1245" r:id="rId5"/>
    <p:sldId id="1247" r:id="rId6"/>
    <p:sldId id="1246" r:id="rId7"/>
    <p:sldId id="1232" r:id="rId8"/>
    <p:sldId id="1239" r:id="rId9"/>
    <p:sldId id="1241" r:id="rId10"/>
    <p:sldId id="1240" r:id="rId11"/>
    <p:sldId id="1242" r:id="rId12"/>
    <p:sldId id="1243" r:id="rId13"/>
    <p:sldId id="1233" r:id="rId14"/>
    <p:sldId id="1236" r:id="rId15"/>
    <p:sldId id="1234" r:id="rId16"/>
    <p:sldId id="1231" r:id="rId17"/>
    <p:sldId id="1201" r:id="rId18"/>
    <p:sldId id="1220" r:id="rId19"/>
    <p:sldId id="1221" r:id="rId20"/>
    <p:sldId id="1222" r:id="rId21"/>
    <p:sldId id="1223" r:id="rId22"/>
    <p:sldId id="1224" r:id="rId23"/>
    <p:sldId id="1226" r:id="rId24"/>
    <p:sldId id="1227" r:id="rId25"/>
    <p:sldId id="1228" r:id="rId26"/>
    <p:sldId id="1230" r:id="rId27"/>
    <p:sldId id="1200" r:id="rId28"/>
    <p:sldId id="1202" r:id="rId29"/>
    <p:sldId id="1209" r:id="rId30"/>
    <p:sldId id="1210" r:id="rId31"/>
    <p:sldId id="1190" r:id="rId32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9" userDrawn="1">
          <p15:clr>
            <a:srgbClr val="A4A3A4"/>
          </p15:clr>
        </p15:guide>
        <p15:guide id="2" pos="414">
          <p15:clr>
            <a:srgbClr val="A4A3A4"/>
          </p15:clr>
        </p15:guide>
        <p15:guide id="3" orient="horz" pos="4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3D7"/>
    <a:srgbClr val="0083A2"/>
    <a:srgbClr val="2772E1"/>
    <a:srgbClr val="14458E"/>
    <a:srgbClr val="449E9A"/>
    <a:srgbClr val="5B5245"/>
    <a:srgbClr val="F1AC01"/>
    <a:srgbClr val="90D0CD"/>
    <a:srgbClr val="7FACED"/>
    <a:srgbClr val="F75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88708" autoAdjust="0"/>
  </p:normalViewPr>
  <p:slideViewPr>
    <p:cSldViewPr showGuides="1">
      <p:cViewPr>
        <p:scale>
          <a:sx n="125" d="100"/>
          <a:sy n="125" d="100"/>
        </p:scale>
        <p:origin x="864" y="498"/>
      </p:cViewPr>
      <p:guideLst>
        <p:guide orient="horz" pos="599"/>
        <p:guide pos="414"/>
        <p:guide orient="horz" pos="42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-3396" y="-96"/>
      </p:cViewPr>
      <p:guideLst>
        <p:guide orient="horz" pos="3224"/>
        <p:guide pos="2236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hometc\KyleJi\L8B_TM3D&#35222;&#35258;&#33258;&#21205;&#21270;\&#27963;&#38913;&#31807;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投放命中率</a:t>
            </a:r>
            <a:endParaRPr lang="zh-TW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工作表1!$Q$2</c:f>
              <c:strCache>
                <c:ptCount val="1"/>
                <c:pt idx="0">
                  <c:v>5月26日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工作表1!$V$2</c:f>
              <c:numCache>
                <c:formatCode>General</c:formatCode>
                <c:ptCount val="1"/>
                <c:pt idx="0">
                  <c:v>66.666666666666657</c:v>
                </c:pt>
              </c:numCache>
            </c:numRef>
          </c:val>
        </c:ser>
        <c:ser>
          <c:idx val="1"/>
          <c:order val="1"/>
          <c:tx>
            <c:strRef>
              <c:f>工作表1!$Q$3</c:f>
              <c:strCache>
                <c:ptCount val="1"/>
                <c:pt idx="0">
                  <c:v>5月26日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工作表1!$V$3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</c:ser>
        <c:ser>
          <c:idx val="2"/>
          <c:order val="2"/>
          <c:tx>
            <c:strRef>
              <c:f>工作表1!$Q$4</c:f>
              <c:strCache>
                <c:ptCount val="1"/>
                <c:pt idx="0">
                  <c:v>5月27日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工作表1!$V$4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</c:ser>
        <c:ser>
          <c:idx val="3"/>
          <c:order val="3"/>
          <c:tx>
            <c:strRef>
              <c:f>工作表1!$Q$5</c:f>
              <c:strCache>
                <c:ptCount val="1"/>
                <c:pt idx="0">
                  <c:v>5月27日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工作表1!$V$5</c:f>
              <c:numCache>
                <c:formatCode>General</c:formatCode>
                <c:ptCount val="1"/>
                <c:pt idx="0">
                  <c:v>93.333333333333329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300312"/>
        <c:axId val="119299920"/>
      </c:barChart>
      <c:catAx>
        <c:axId val="119300312"/>
        <c:scaling>
          <c:orientation val="minMax"/>
        </c:scaling>
        <c:delete val="1"/>
        <c:axPos val="b"/>
        <c:numFmt formatCode="m&quot;月&quot;d&quot;日&quot;" sourceLinked="1"/>
        <c:majorTickMark val="out"/>
        <c:minorTickMark val="none"/>
        <c:tickLblPos val="nextTo"/>
        <c:crossAx val="119299920"/>
        <c:crosses val="autoZero"/>
        <c:auto val="1"/>
        <c:lblAlgn val="ctr"/>
        <c:lblOffset val="100"/>
        <c:noMultiLvlLbl val="0"/>
      </c:catAx>
      <c:valAx>
        <c:axId val="119299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9300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6D1C69-17AF-4CCD-A8C7-4ED20FB7FC30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C680804-DE70-4A8C-9482-2DF482EA1635}">
      <dgm:prSet phldrT="[文字]"/>
      <dgm:spPr/>
      <dgm:t>
        <a:bodyPr/>
        <a:lstStyle/>
        <a:p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3D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視覺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(3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月初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1B3F69-19F4-4F81-8C48-8723E9874C35}" type="par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1E09E03C-BD8A-4817-AC86-A8A480F9B6FA}" type="sib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7478CFC1-8CD9-4D1D-9F73-78FBC53A79A4}">
      <dgm:prSet phldrT="[文字]"/>
      <dgm:spPr/>
      <dgm:t>
        <a:bodyPr/>
        <a:lstStyle/>
        <a:p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3D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相機應用教育訓練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(2/23-2/24)</a:t>
          </a:r>
        </a:p>
        <a:p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3D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視覺辨識</a:t>
          </a:r>
          <a:endParaRPr lang="en-US" altLang="zh-TW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測試中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  <a:p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rPr>
            <a:t>∆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rPr>
            <a:t>目前軟體版本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rPr>
            <a:t>1.80.3300</a:t>
          </a:r>
          <a:endParaRPr lang="en-US" altLang="zh-TW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410E58-C328-476E-A481-2E48F4270A1E}" type="par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AC003CEB-B959-45FD-B095-DB1B986AFA29}" type="sib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43F3A401-9D40-444C-A32E-B3B0F10D584B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硬體機構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(4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月初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0F2BE13-CCF6-4DD8-98C0-42F74DA2A97E}" type="par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987616E2-9873-4534-A724-A2D69D0267E8}" type="sib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B6570694-5BB4-4D81-A145-D85D60E4172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夾取機構設計</a:t>
          </a:r>
          <a:endParaRPr lang="en-US" altLang="zh-TW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定位機構設計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12D33A-C224-4AF4-A116-44AB25A53881}" type="par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A74C84D1-357F-4DCB-B31F-CA9B07F79FB0}" type="sib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CB0B0638-F9E9-4874-BC97-8818777BB101}">
      <dgm:prSet phldrT="[文字]"/>
      <dgm:spPr/>
      <dgm:t>
        <a:bodyPr/>
        <a:lstStyle/>
        <a:p>
          <a:r>
            <a:rPr lang="zh-TW" altLang="en-US" baseline="0" dirty="0" smtClean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系統測試</a:t>
          </a:r>
          <a:r>
            <a:rPr lang="en-US" altLang="zh-TW" baseline="0" dirty="0" smtClean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(4</a:t>
          </a:r>
          <a:r>
            <a:rPr lang="zh-TW" altLang="en-US" baseline="0" dirty="0" smtClean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月底</a:t>
          </a:r>
          <a:r>
            <a:rPr lang="en-US" altLang="zh-TW" baseline="0" dirty="0" smtClean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55AFBF-A8BE-44CB-B2F8-821F05D4D934}" type="par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8D2CF4A5-BCB9-4F86-B38E-7AB56E6BF6A9}" type="sib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C3C6F2AF-5499-4D0C-A4FD-232206C8CBA5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系統穩定度測試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E92A94-91E1-42FB-8A1F-4C0520BDE1FA}" type="par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DB0D9E4A-6F74-478C-9E4E-15AD3157C5DC}" type="sib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FBDE3405-0BDB-48F8-8867-F2F8B46246B3}" type="pres">
      <dgm:prSet presAssocID="{9A6D1C69-17AF-4CCD-A8C7-4ED20FB7FC30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B7B0B6DA-6C09-41A1-B61A-D7C1B245B3F3}" type="pres">
      <dgm:prSet presAssocID="{6C680804-DE70-4A8C-9482-2DF482EA1635}" presName="parentText1" presStyleLbl="node1" presStyleIdx="0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C5BBDA5-B56A-4C8D-8FB9-63FDB7F4F084}" type="pres">
      <dgm:prSet presAssocID="{6C680804-DE70-4A8C-9482-2DF482EA1635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80E75D-C7D0-4C74-A5A6-B708A4F5ADBC}" type="pres">
      <dgm:prSet presAssocID="{43F3A401-9D40-444C-A32E-B3B0F10D584B}" presName="parentText2" presStyleLbl="node1" presStyleIdx="1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A5A1B0F-24C4-4636-B161-315C6CE680F4}" type="pres">
      <dgm:prSet presAssocID="{43F3A401-9D40-444C-A32E-B3B0F10D584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B1D8E6C-A94C-4BDA-8C94-F4210E5AFD83}" type="pres">
      <dgm:prSet presAssocID="{CB0B0638-F9E9-4874-BC97-8818777BB101}" presName="parentText3" presStyleLbl="node1" presStyleIdx="2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16E3C9F-5E58-41C4-8F1E-8DE9CB0EC694}" type="pres">
      <dgm:prSet presAssocID="{CB0B0638-F9E9-4874-BC97-8818777BB10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FFCB9F3-21AF-46CD-B5D1-8C6DE8D2C92B}" type="presOf" srcId="{7478CFC1-8CD9-4D1D-9F73-78FBC53A79A4}" destId="{FC5BBDA5-B56A-4C8D-8FB9-63FDB7F4F084}" srcOrd="0" destOrd="0" presId="urn:microsoft.com/office/officeart/2009/3/layout/IncreasingArrowsProcess"/>
    <dgm:cxn modelId="{E48711CE-D930-4DFB-BC17-0DF92753AC5D}" srcId="{CB0B0638-F9E9-4874-BC97-8818777BB101}" destId="{C3C6F2AF-5499-4D0C-A4FD-232206C8CBA5}" srcOrd="0" destOrd="0" parTransId="{0FE92A94-91E1-42FB-8A1F-4C0520BDE1FA}" sibTransId="{DB0D9E4A-6F74-478C-9E4E-15AD3157C5DC}"/>
    <dgm:cxn modelId="{5CFAB847-BDED-4F48-B837-5EB3B7807E0D}" srcId="{6C680804-DE70-4A8C-9482-2DF482EA1635}" destId="{7478CFC1-8CD9-4D1D-9F73-78FBC53A79A4}" srcOrd="0" destOrd="0" parTransId="{0F410E58-C328-476E-A481-2E48F4270A1E}" sibTransId="{AC003CEB-B959-45FD-B095-DB1B986AFA29}"/>
    <dgm:cxn modelId="{7F4130B8-3D0B-4DD0-86C2-75D0CD12A4DB}" type="presOf" srcId="{9A6D1C69-17AF-4CCD-A8C7-4ED20FB7FC30}" destId="{FBDE3405-0BDB-48F8-8867-F2F8B46246B3}" srcOrd="0" destOrd="0" presId="urn:microsoft.com/office/officeart/2009/3/layout/IncreasingArrowsProcess"/>
    <dgm:cxn modelId="{503D9F84-5AD1-496E-AD48-EE3A132A3C1E}" type="presOf" srcId="{43F3A401-9D40-444C-A32E-B3B0F10D584B}" destId="{B680E75D-C7D0-4C74-A5A6-B708A4F5ADBC}" srcOrd="0" destOrd="0" presId="urn:microsoft.com/office/officeart/2009/3/layout/IncreasingArrowsProcess"/>
    <dgm:cxn modelId="{545EDBF1-C3F9-42B7-BE85-166B1BF35C4E}" srcId="{43F3A401-9D40-444C-A32E-B3B0F10D584B}" destId="{B6570694-5BB4-4D81-A145-D85D60E4172C}" srcOrd="0" destOrd="0" parTransId="{0D12D33A-C224-4AF4-A116-44AB25A53881}" sibTransId="{A74C84D1-357F-4DCB-B31F-CA9B07F79FB0}"/>
    <dgm:cxn modelId="{8A77CBF5-3464-4817-B412-6D9237B8BD29}" srcId="{9A6D1C69-17AF-4CCD-A8C7-4ED20FB7FC30}" destId="{43F3A401-9D40-444C-A32E-B3B0F10D584B}" srcOrd="1" destOrd="0" parTransId="{E0F2BE13-CCF6-4DD8-98C0-42F74DA2A97E}" sibTransId="{987616E2-9873-4534-A724-A2D69D0267E8}"/>
    <dgm:cxn modelId="{E494573B-B52E-4049-B1DD-BE84988A18C7}" type="presOf" srcId="{CB0B0638-F9E9-4874-BC97-8818777BB101}" destId="{1B1D8E6C-A94C-4BDA-8C94-F4210E5AFD83}" srcOrd="0" destOrd="0" presId="urn:microsoft.com/office/officeart/2009/3/layout/IncreasingArrowsProcess"/>
    <dgm:cxn modelId="{7952B4FF-AC9A-445E-A734-E7E39F15FD03}" srcId="{9A6D1C69-17AF-4CCD-A8C7-4ED20FB7FC30}" destId="{6C680804-DE70-4A8C-9482-2DF482EA1635}" srcOrd="0" destOrd="0" parTransId="{E51B3F69-19F4-4F81-8C48-8723E9874C35}" sibTransId="{1E09E03C-BD8A-4817-AC86-A8A480F9B6FA}"/>
    <dgm:cxn modelId="{61178EE5-16BE-423E-904B-25257A2C69EB}" type="presOf" srcId="{C3C6F2AF-5499-4D0C-A4FD-232206C8CBA5}" destId="{616E3C9F-5E58-41C4-8F1E-8DE9CB0EC694}" srcOrd="0" destOrd="0" presId="urn:microsoft.com/office/officeart/2009/3/layout/IncreasingArrowsProcess"/>
    <dgm:cxn modelId="{BDE11FC1-4BDA-4A03-AFCF-54FFF63C205C}" type="presOf" srcId="{6C680804-DE70-4A8C-9482-2DF482EA1635}" destId="{B7B0B6DA-6C09-41A1-B61A-D7C1B245B3F3}" srcOrd="0" destOrd="0" presId="urn:microsoft.com/office/officeart/2009/3/layout/IncreasingArrowsProcess"/>
    <dgm:cxn modelId="{4B561F8E-CD0F-4179-BAC1-FBC258DD530A}" srcId="{9A6D1C69-17AF-4CCD-A8C7-4ED20FB7FC30}" destId="{CB0B0638-F9E9-4874-BC97-8818777BB101}" srcOrd="2" destOrd="0" parTransId="{D855AFBF-A8BE-44CB-B2F8-821F05D4D934}" sibTransId="{8D2CF4A5-BCB9-4F86-B38E-7AB56E6BF6A9}"/>
    <dgm:cxn modelId="{F659D667-568C-4C41-8F1C-6E596595E4DE}" type="presOf" srcId="{B6570694-5BB4-4D81-A145-D85D60E4172C}" destId="{FA5A1B0F-24C4-4636-B161-315C6CE680F4}" srcOrd="0" destOrd="0" presId="urn:microsoft.com/office/officeart/2009/3/layout/IncreasingArrowsProcess"/>
    <dgm:cxn modelId="{58B07BD2-2A43-478D-9C60-BE8DBE0CFFC5}" type="presParOf" srcId="{FBDE3405-0BDB-48F8-8867-F2F8B46246B3}" destId="{B7B0B6DA-6C09-41A1-B61A-D7C1B245B3F3}" srcOrd="0" destOrd="0" presId="urn:microsoft.com/office/officeart/2009/3/layout/IncreasingArrowsProcess"/>
    <dgm:cxn modelId="{9C717D81-110A-4496-8DC8-DEE73A99E907}" type="presParOf" srcId="{FBDE3405-0BDB-48F8-8867-F2F8B46246B3}" destId="{FC5BBDA5-B56A-4C8D-8FB9-63FDB7F4F084}" srcOrd="1" destOrd="0" presId="urn:microsoft.com/office/officeart/2009/3/layout/IncreasingArrowsProcess"/>
    <dgm:cxn modelId="{625F648B-26F8-4D83-9E69-774E6267C6AC}" type="presParOf" srcId="{FBDE3405-0BDB-48F8-8867-F2F8B46246B3}" destId="{B680E75D-C7D0-4C74-A5A6-B708A4F5ADBC}" srcOrd="2" destOrd="0" presId="urn:microsoft.com/office/officeart/2009/3/layout/IncreasingArrowsProcess"/>
    <dgm:cxn modelId="{D9BDAE7C-ABFF-470F-8DE4-A1132586A837}" type="presParOf" srcId="{FBDE3405-0BDB-48F8-8867-F2F8B46246B3}" destId="{FA5A1B0F-24C4-4636-B161-315C6CE680F4}" srcOrd="3" destOrd="0" presId="urn:microsoft.com/office/officeart/2009/3/layout/IncreasingArrowsProcess"/>
    <dgm:cxn modelId="{0E1E6F59-FC68-4C4E-85E7-2D4C88AE3CE8}" type="presParOf" srcId="{FBDE3405-0BDB-48F8-8867-F2F8B46246B3}" destId="{1B1D8E6C-A94C-4BDA-8C94-F4210E5AFD83}" srcOrd="4" destOrd="0" presId="urn:microsoft.com/office/officeart/2009/3/layout/IncreasingArrowsProcess"/>
    <dgm:cxn modelId="{8F29E8BF-27F8-491A-818F-7135462ADC4C}" type="presParOf" srcId="{FBDE3405-0BDB-48F8-8867-F2F8B46246B3}" destId="{616E3C9F-5E58-41C4-8F1E-8DE9CB0EC694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6D1C69-17AF-4CCD-A8C7-4ED20FB7FC30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C680804-DE70-4A8C-9482-2DF482EA1635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訓練課程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1B3F69-19F4-4F81-8C48-8723E9874C35}" type="par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1E09E03C-BD8A-4817-AC86-A8A480F9B6FA}" type="sib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7478CFC1-8CD9-4D1D-9F73-78FBC53A79A4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初階教材設計</a:t>
          </a:r>
          <a:endParaRPr lang="en-US" altLang="zh-TW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進階教材設計</a:t>
          </a:r>
          <a:endParaRPr lang="en-US" altLang="zh-TW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高階教材設計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編撰中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410E58-C328-476E-A481-2E48F4270A1E}" type="par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AC003CEB-B959-45FD-B095-DB1B986AFA29}" type="sib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43F3A401-9D40-444C-A32E-B3B0F10D584B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課程分類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0F2BE13-CCF6-4DD8-98C0-42F74DA2A97E}" type="par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987616E2-9873-4534-A724-A2D69D0267E8}" type="sib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B6570694-5BB4-4D81-A145-D85D60E4172C}">
      <dgm:prSet phldrT="[文字]"/>
      <dgm:spPr/>
      <dgm:t>
        <a:bodyPr/>
        <a:lstStyle/>
        <a:p>
          <a:r>
            <a:rPr lang="zh-TW" altLang="en-US" baseline="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初階訓練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12D33A-C224-4AF4-A116-44AB25A53881}" type="par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A74C84D1-357F-4DCB-B31F-CA9B07F79FB0}" type="sib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CB0B0638-F9E9-4874-BC97-8818777BB101}">
      <dgm:prSet phldrT="[文字]"/>
      <dgm:spPr/>
      <dgm:t>
        <a:bodyPr/>
        <a:lstStyle/>
        <a:p>
          <a:r>
            <a:rPr lang="zh-TW" altLang="en-US" baseline="0" dirty="0" smtClean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課程反饋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55AFBF-A8BE-44CB-B2F8-821F05D4D934}" type="par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8D2CF4A5-BCB9-4F86-B38E-7AB56E6BF6A9}" type="sib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C3C6F2AF-5499-4D0C-A4FD-232206C8CBA5}">
      <dgm:prSet phldrT="[文字]"/>
      <dgm:spPr/>
      <dgm:t>
        <a:bodyPr/>
        <a:lstStyle/>
        <a:p>
          <a:r>
            <a:rPr lang="zh-TW" altLang="en-US" baseline="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課程規劃反饋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E92A94-91E1-42FB-8A1F-4C0520BDE1FA}" type="par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DB0D9E4A-6F74-478C-9E4E-15AD3157C5DC}" type="sib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076C5778-DA1E-4289-9778-5353C9E0B691}">
      <dgm:prSet/>
      <dgm:spPr/>
      <dgm:t>
        <a:bodyPr/>
        <a:lstStyle/>
        <a:p>
          <a:r>
            <a:rPr lang="zh-TW" altLang="en-US" baseline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課程內容反饋</a:t>
          </a:r>
          <a:endParaRPr lang="zh-TW" altLang="en-US" baseline="0" dirty="0">
            <a:solidFill>
              <a:schemeClr val="tx1">
                <a:lumMod val="75000"/>
                <a:lumOff val="25000"/>
              </a:schemeClr>
            </a:solidFill>
            <a:latin typeface="Gill Sans MT" pitchFamily="34" charset="0"/>
            <a:ea typeface="微軟正黑體" pitchFamily="34" charset="-120"/>
            <a:cs typeface="+mn-cs"/>
          </a:endParaRPr>
        </a:p>
      </dgm:t>
    </dgm:pt>
    <dgm:pt modelId="{CC79DDFE-A581-41D6-93FC-4BDB58091283}" type="parTrans" cxnId="{A84CC047-713A-49AB-95FA-83C3CA562191}">
      <dgm:prSet/>
      <dgm:spPr/>
      <dgm:t>
        <a:bodyPr/>
        <a:lstStyle/>
        <a:p>
          <a:endParaRPr lang="zh-TW" altLang="en-US"/>
        </a:p>
      </dgm:t>
    </dgm:pt>
    <dgm:pt modelId="{3CAB1EFE-15BB-431D-A06D-60DAA2C1492C}" type="sibTrans" cxnId="{A84CC047-713A-49AB-95FA-83C3CA562191}">
      <dgm:prSet/>
      <dgm:spPr/>
      <dgm:t>
        <a:bodyPr/>
        <a:lstStyle/>
        <a:p>
          <a:endParaRPr lang="zh-TW" altLang="en-US"/>
        </a:p>
      </dgm:t>
    </dgm:pt>
    <dgm:pt modelId="{10722871-A5B5-4F73-A12B-5B3AC7D2FE42}">
      <dgm:prSet/>
      <dgm:spPr/>
      <dgm:t>
        <a:bodyPr/>
        <a:lstStyle/>
        <a:p>
          <a:r>
            <a:rPr lang="zh-TW" altLang="en-US" baseline="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客製化課程內容</a:t>
          </a:r>
          <a:endParaRPr lang="zh-TW" altLang="en-US" baseline="0" dirty="0">
            <a:solidFill>
              <a:schemeClr val="tx1">
                <a:lumMod val="75000"/>
                <a:lumOff val="25000"/>
              </a:schemeClr>
            </a:solidFill>
            <a:latin typeface="Gill Sans MT" pitchFamily="34" charset="0"/>
            <a:ea typeface="微軟正黑體" pitchFamily="34" charset="-120"/>
            <a:cs typeface="+mn-cs"/>
          </a:endParaRPr>
        </a:p>
      </dgm:t>
    </dgm:pt>
    <dgm:pt modelId="{44EEF79E-0FCA-42AB-9AB4-8DCB9B45F0BE}" type="parTrans" cxnId="{673F4146-91E9-4BFA-8FE8-297DDB05100F}">
      <dgm:prSet/>
      <dgm:spPr/>
      <dgm:t>
        <a:bodyPr/>
        <a:lstStyle/>
        <a:p>
          <a:endParaRPr lang="zh-TW" altLang="en-US"/>
        </a:p>
      </dgm:t>
    </dgm:pt>
    <dgm:pt modelId="{7B9E9F72-1290-4ED8-A194-452EE1E4391F}" type="sibTrans" cxnId="{673F4146-91E9-4BFA-8FE8-297DDB05100F}">
      <dgm:prSet/>
      <dgm:spPr/>
      <dgm:t>
        <a:bodyPr/>
        <a:lstStyle/>
        <a:p>
          <a:endParaRPr lang="zh-TW" altLang="en-US"/>
        </a:p>
      </dgm:t>
    </dgm:pt>
    <dgm:pt modelId="{EA90D662-A0D8-4E4A-BAF3-D4E6A1853DFF}">
      <dgm:prSet/>
      <dgm:spPr/>
      <dgm:t>
        <a:bodyPr/>
        <a:lstStyle/>
        <a:p>
          <a:r>
            <a:rPr lang="zh-TW" altLang="en-US" baseline="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內建影像</a:t>
          </a:r>
          <a:endParaRPr lang="zh-TW" altLang="en-US" baseline="0" dirty="0">
            <a:solidFill>
              <a:schemeClr val="tx1">
                <a:lumMod val="75000"/>
                <a:lumOff val="25000"/>
              </a:schemeClr>
            </a:solidFill>
            <a:latin typeface="Gill Sans MT" pitchFamily="34" charset="0"/>
            <a:ea typeface="微軟正黑體" pitchFamily="34" charset="-120"/>
            <a:cs typeface="+mn-cs"/>
          </a:endParaRPr>
        </a:p>
      </dgm:t>
    </dgm:pt>
    <dgm:pt modelId="{3990407D-A93D-44F6-9B72-25BEB1694001}" type="parTrans" cxnId="{0B44D4BE-26BB-4C06-9C70-79E30ED04F69}">
      <dgm:prSet/>
      <dgm:spPr/>
      <dgm:t>
        <a:bodyPr/>
        <a:lstStyle/>
        <a:p>
          <a:endParaRPr lang="zh-TW" altLang="en-US"/>
        </a:p>
      </dgm:t>
    </dgm:pt>
    <dgm:pt modelId="{381F525F-546E-4B39-9EAD-DA275E7E5CE0}" type="sibTrans" cxnId="{0B44D4BE-26BB-4C06-9C70-79E30ED04F69}">
      <dgm:prSet/>
      <dgm:spPr/>
      <dgm:t>
        <a:bodyPr/>
        <a:lstStyle/>
        <a:p>
          <a:endParaRPr lang="zh-TW" altLang="en-US"/>
        </a:p>
      </dgm:t>
    </dgm:pt>
    <dgm:pt modelId="{154C6974-886F-4F20-A4F3-A9A4FA9CD234}">
      <dgm:prSet/>
      <dgm:spPr/>
      <dgm:t>
        <a:bodyPr/>
        <a:lstStyle/>
        <a:p>
          <a:r>
            <a:rPr lang="zh-TW" altLang="en-US" baseline="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外掛相機</a:t>
          </a:r>
          <a:endParaRPr lang="zh-TW" altLang="en-US" baseline="0" dirty="0">
            <a:solidFill>
              <a:schemeClr val="tx1">
                <a:lumMod val="75000"/>
                <a:lumOff val="25000"/>
              </a:schemeClr>
            </a:solidFill>
            <a:latin typeface="Gill Sans MT" pitchFamily="34" charset="0"/>
            <a:ea typeface="微軟正黑體" pitchFamily="34" charset="-120"/>
            <a:cs typeface="+mn-cs"/>
          </a:endParaRPr>
        </a:p>
      </dgm:t>
    </dgm:pt>
    <dgm:pt modelId="{1E347B2A-A0E0-464D-B848-008E4123F658}" type="parTrans" cxnId="{5564AF3B-04E6-4E5A-876B-7D3A4D1CDF3F}">
      <dgm:prSet/>
      <dgm:spPr/>
      <dgm:t>
        <a:bodyPr/>
        <a:lstStyle/>
        <a:p>
          <a:endParaRPr lang="zh-TW" altLang="en-US"/>
        </a:p>
      </dgm:t>
    </dgm:pt>
    <dgm:pt modelId="{562E81D7-C0AC-4CE4-8A76-26FDD6474DE5}" type="sibTrans" cxnId="{5564AF3B-04E6-4E5A-876B-7D3A4D1CDF3F}">
      <dgm:prSet/>
      <dgm:spPr/>
      <dgm:t>
        <a:bodyPr/>
        <a:lstStyle/>
        <a:p>
          <a:endParaRPr lang="zh-TW" altLang="en-US"/>
        </a:p>
      </dgm:t>
    </dgm:pt>
    <dgm:pt modelId="{904693AB-D6D5-456A-B1D9-4A5C77CEAE9E}">
      <dgm:prSet/>
      <dgm:spPr/>
      <dgm:t>
        <a:bodyPr/>
        <a:lstStyle/>
        <a:p>
          <a:r>
            <a:rPr lang="zh-TW" altLang="en-US" baseline="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外部通信</a:t>
          </a:r>
          <a:endParaRPr lang="en-US" altLang="zh-TW" baseline="0" dirty="0" smtClean="0">
            <a:solidFill>
              <a:schemeClr val="tx1">
                <a:lumMod val="75000"/>
                <a:lumOff val="25000"/>
              </a:schemeClr>
            </a:solidFill>
            <a:latin typeface="Gill Sans MT" pitchFamily="34" charset="0"/>
            <a:ea typeface="微軟正黑體" pitchFamily="34" charset="-120"/>
            <a:cs typeface="+mn-cs"/>
          </a:endParaRPr>
        </a:p>
        <a:p>
          <a:r>
            <a:rPr lang="en-US" altLang="zh-TW" baseline="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3D</a:t>
          </a:r>
          <a:r>
            <a:rPr lang="zh-TW" altLang="en-US" baseline="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相機應用</a:t>
          </a:r>
          <a:endParaRPr lang="zh-TW" altLang="en-US" baseline="0" dirty="0">
            <a:solidFill>
              <a:schemeClr val="tx1">
                <a:lumMod val="75000"/>
                <a:lumOff val="25000"/>
              </a:schemeClr>
            </a:solidFill>
            <a:latin typeface="Gill Sans MT" pitchFamily="34" charset="0"/>
            <a:ea typeface="微軟正黑體" pitchFamily="34" charset="-120"/>
            <a:cs typeface="+mn-cs"/>
          </a:endParaRPr>
        </a:p>
      </dgm:t>
    </dgm:pt>
    <dgm:pt modelId="{4F0B7CC9-1E76-4F80-9583-25DAFE604461}" type="parTrans" cxnId="{805F6F27-1368-4D8C-8FA1-FCBD965A39F4}">
      <dgm:prSet/>
      <dgm:spPr/>
      <dgm:t>
        <a:bodyPr/>
        <a:lstStyle/>
        <a:p>
          <a:endParaRPr lang="zh-TW" altLang="en-US"/>
        </a:p>
      </dgm:t>
    </dgm:pt>
    <dgm:pt modelId="{C3AD78DF-ED52-44F9-BCCD-B1A6A4D04ACA}" type="sibTrans" cxnId="{805F6F27-1368-4D8C-8FA1-FCBD965A39F4}">
      <dgm:prSet/>
      <dgm:spPr/>
      <dgm:t>
        <a:bodyPr/>
        <a:lstStyle/>
        <a:p>
          <a:endParaRPr lang="zh-TW" altLang="en-US"/>
        </a:p>
      </dgm:t>
    </dgm:pt>
    <dgm:pt modelId="{FBDE3405-0BDB-48F8-8867-F2F8B46246B3}" type="pres">
      <dgm:prSet presAssocID="{9A6D1C69-17AF-4CCD-A8C7-4ED20FB7FC30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B7B0B6DA-6C09-41A1-B61A-D7C1B245B3F3}" type="pres">
      <dgm:prSet presAssocID="{6C680804-DE70-4A8C-9482-2DF482EA1635}" presName="parentText1" presStyleLbl="node1" presStyleIdx="0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C5BBDA5-B56A-4C8D-8FB9-63FDB7F4F084}" type="pres">
      <dgm:prSet presAssocID="{6C680804-DE70-4A8C-9482-2DF482EA1635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80E75D-C7D0-4C74-A5A6-B708A4F5ADBC}" type="pres">
      <dgm:prSet presAssocID="{43F3A401-9D40-444C-A32E-B3B0F10D584B}" presName="parentText2" presStyleLbl="node1" presStyleIdx="1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A5A1B0F-24C4-4636-B161-315C6CE680F4}" type="pres">
      <dgm:prSet presAssocID="{43F3A401-9D40-444C-A32E-B3B0F10D584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B1D8E6C-A94C-4BDA-8C94-F4210E5AFD83}" type="pres">
      <dgm:prSet presAssocID="{CB0B0638-F9E9-4874-BC97-8818777BB101}" presName="parentText3" presStyleLbl="node1" presStyleIdx="2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16E3C9F-5E58-41C4-8F1E-8DE9CB0EC694}" type="pres">
      <dgm:prSet presAssocID="{CB0B0638-F9E9-4874-BC97-8818777BB10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E6AE8E7-4810-4829-AC57-045AF5A87AB6}" type="presOf" srcId="{CB0B0638-F9E9-4874-BC97-8818777BB101}" destId="{1B1D8E6C-A94C-4BDA-8C94-F4210E5AFD83}" srcOrd="0" destOrd="0" presId="urn:microsoft.com/office/officeart/2009/3/layout/IncreasingArrowsProcess"/>
    <dgm:cxn modelId="{E48711CE-D930-4DFB-BC17-0DF92753AC5D}" srcId="{CB0B0638-F9E9-4874-BC97-8818777BB101}" destId="{C3C6F2AF-5499-4D0C-A4FD-232206C8CBA5}" srcOrd="0" destOrd="0" parTransId="{0FE92A94-91E1-42FB-8A1F-4C0520BDE1FA}" sibTransId="{DB0D9E4A-6F74-478C-9E4E-15AD3157C5DC}"/>
    <dgm:cxn modelId="{5CFAB847-BDED-4F48-B837-5EB3B7807E0D}" srcId="{6C680804-DE70-4A8C-9482-2DF482EA1635}" destId="{7478CFC1-8CD9-4D1D-9F73-78FBC53A79A4}" srcOrd="0" destOrd="0" parTransId="{0F410E58-C328-476E-A481-2E48F4270A1E}" sibTransId="{AC003CEB-B959-45FD-B095-DB1B986AFA29}"/>
    <dgm:cxn modelId="{673F4146-91E9-4BFA-8FE8-297DDB05100F}" srcId="{CB0B0638-F9E9-4874-BC97-8818777BB101}" destId="{10722871-A5B5-4F73-A12B-5B3AC7D2FE42}" srcOrd="2" destOrd="0" parTransId="{44EEF79E-0FCA-42AB-9AB4-8DCB9B45F0BE}" sibTransId="{7B9E9F72-1290-4ED8-A194-452EE1E4391F}"/>
    <dgm:cxn modelId="{A729126B-A32F-4504-9D4A-C5FE6B8080C8}" type="presOf" srcId="{C3C6F2AF-5499-4D0C-A4FD-232206C8CBA5}" destId="{616E3C9F-5E58-41C4-8F1E-8DE9CB0EC694}" srcOrd="0" destOrd="0" presId="urn:microsoft.com/office/officeart/2009/3/layout/IncreasingArrowsProcess"/>
    <dgm:cxn modelId="{C481C302-ADD7-4B63-B0AE-C9DE3E6B2793}" type="presOf" srcId="{10722871-A5B5-4F73-A12B-5B3AC7D2FE42}" destId="{616E3C9F-5E58-41C4-8F1E-8DE9CB0EC694}" srcOrd="0" destOrd="2" presId="urn:microsoft.com/office/officeart/2009/3/layout/IncreasingArrowsProcess"/>
    <dgm:cxn modelId="{545EDBF1-C3F9-42B7-BE85-166B1BF35C4E}" srcId="{43F3A401-9D40-444C-A32E-B3B0F10D584B}" destId="{B6570694-5BB4-4D81-A145-D85D60E4172C}" srcOrd="0" destOrd="0" parTransId="{0D12D33A-C224-4AF4-A116-44AB25A53881}" sibTransId="{A74C84D1-357F-4DCB-B31F-CA9B07F79FB0}"/>
    <dgm:cxn modelId="{A84CC047-713A-49AB-95FA-83C3CA562191}" srcId="{CB0B0638-F9E9-4874-BC97-8818777BB101}" destId="{076C5778-DA1E-4289-9778-5353C9E0B691}" srcOrd="1" destOrd="0" parTransId="{CC79DDFE-A581-41D6-93FC-4BDB58091283}" sibTransId="{3CAB1EFE-15BB-431D-A06D-60DAA2C1492C}"/>
    <dgm:cxn modelId="{0AB13799-666C-464F-9298-3880D4998C39}" type="presOf" srcId="{EA90D662-A0D8-4E4A-BAF3-D4E6A1853DFF}" destId="{FA5A1B0F-24C4-4636-B161-315C6CE680F4}" srcOrd="0" destOrd="1" presId="urn:microsoft.com/office/officeart/2009/3/layout/IncreasingArrowsProcess"/>
    <dgm:cxn modelId="{D1731BAE-09DE-4D69-A9D8-5479A04332AC}" type="presOf" srcId="{7478CFC1-8CD9-4D1D-9F73-78FBC53A79A4}" destId="{FC5BBDA5-B56A-4C8D-8FB9-63FDB7F4F084}" srcOrd="0" destOrd="0" presId="urn:microsoft.com/office/officeart/2009/3/layout/IncreasingArrowsProcess"/>
    <dgm:cxn modelId="{AB6EF2C0-2B4A-48E7-8D0F-5FECB0942F0F}" type="presOf" srcId="{904693AB-D6D5-456A-B1D9-4A5C77CEAE9E}" destId="{FA5A1B0F-24C4-4636-B161-315C6CE680F4}" srcOrd="0" destOrd="3" presId="urn:microsoft.com/office/officeart/2009/3/layout/IncreasingArrowsProcess"/>
    <dgm:cxn modelId="{8A77CBF5-3464-4817-B412-6D9237B8BD29}" srcId="{9A6D1C69-17AF-4CCD-A8C7-4ED20FB7FC30}" destId="{43F3A401-9D40-444C-A32E-B3B0F10D584B}" srcOrd="1" destOrd="0" parTransId="{E0F2BE13-CCF6-4DD8-98C0-42F74DA2A97E}" sibTransId="{987616E2-9873-4534-A724-A2D69D0267E8}"/>
    <dgm:cxn modelId="{632872C9-EB9D-4FA9-BE86-445D36DE5FE2}" type="presOf" srcId="{43F3A401-9D40-444C-A32E-B3B0F10D584B}" destId="{B680E75D-C7D0-4C74-A5A6-B708A4F5ADBC}" srcOrd="0" destOrd="0" presId="urn:microsoft.com/office/officeart/2009/3/layout/IncreasingArrowsProcess"/>
    <dgm:cxn modelId="{7952B4FF-AC9A-445E-A734-E7E39F15FD03}" srcId="{9A6D1C69-17AF-4CCD-A8C7-4ED20FB7FC30}" destId="{6C680804-DE70-4A8C-9482-2DF482EA1635}" srcOrd="0" destOrd="0" parTransId="{E51B3F69-19F4-4F81-8C48-8723E9874C35}" sibTransId="{1E09E03C-BD8A-4817-AC86-A8A480F9B6FA}"/>
    <dgm:cxn modelId="{EF5E4BA7-A1D0-4440-A54F-23F76C84827F}" type="presOf" srcId="{154C6974-886F-4F20-A4F3-A9A4FA9CD234}" destId="{FA5A1B0F-24C4-4636-B161-315C6CE680F4}" srcOrd="0" destOrd="2" presId="urn:microsoft.com/office/officeart/2009/3/layout/IncreasingArrowsProcess"/>
    <dgm:cxn modelId="{5564AF3B-04E6-4E5A-876B-7D3A4D1CDF3F}" srcId="{43F3A401-9D40-444C-A32E-B3B0F10D584B}" destId="{154C6974-886F-4F20-A4F3-A9A4FA9CD234}" srcOrd="2" destOrd="0" parTransId="{1E347B2A-A0E0-464D-B848-008E4123F658}" sibTransId="{562E81D7-C0AC-4CE4-8A76-26FDD6474DE5}"/>
    <dgm:cxn modelId="{805F6F27-1368-4D8C-8FA1-FCBD965A39F4}" srcId="{43F3A401-9D40-444C-A32E-B3B0F10D584B}" destId="{904693AB-D6D5-456A-B1D9-4A5C77CEAE9E}" srcOrd="3" destOrd="0" parTransId="{4F0B7CC9-1E76-4F80-9583-25DAFE604461}" sibTransId="{C3AD78DF-ED52-44F9-BCCD-B1A6A4D04ACA}"/>
    <dgm:cxn modelId="{0B44D4BE-26BB-4C06-9C70-79E30ED04F69}" srcId="{43F3A401-9D40-444C-A32E-B3B0F10D584B}" destId="{EA90D662-A0D8-4E4A-BAF3-D4E6A1853DFF}" srcOrd="1" destOrd="0" parTransId="{3990407D-A93D-44F6-9B72-25BEB1694001}" sibTransId="{381F525F-546E-4B39-9EAD-DA275E7E5CE0}"/>
    <dgm:cxn modelId="{242EB8FB-3DAC-49E2-8834-3F7D4890F56C}" type="presOf" srcId="{6C680804-DE70-4A8C-9482-2DF482EA1635}" destId="{B7B0B6DA-6C09-41A1-B61A-D7C1B245B3F3}" srcOrd="0" destOrd="0" presId="urn:microsoft.com/office/officeart/2009/3/layout/IncreasingArrowsProcess"/>
    <dgm:cxn modelId="{4B561F8E-CD0F-4179-BAC1-FBC258DD530A}" srcId="{9A6D1C69-17AF-4CCD-A8C7-4ED20FB7FC30}" destId="{CB0B0638-F9E9-4874-BC97-8818777BB101}" srcOrd="2" destOrd="0" parTransId="{D855AFBF-A8BE-44CB-B2F8-821F05D4D934}" sibTransId="{8D2CF4A5-BCB9-4F86-B38E-7AB56E6BF6A9}"/>
    <dgm:cxn modelId="{7C5296BA-368F-4826-816A-2ECEE41E951B}" type="presOf" srcId="{9A6D1C69-17AF-4CCD-A8C7-4ED20FB7FC30}" destId="{FBDE3405-0BDB-48F8-8867-F2F8B46246B3}" srcOrd="0" destOrd="0" presId="urn:microsoft.com/office/officeart/2009/3/layout/IncreasingArrowsProcess"/>
    <dgm:cxn modelId="{7BF4B770-F74B-4E26-A1ED-E31701E11092}" type="presOf" srcId="{B6570694-5BB4-4D81-A145-D85D60E4172C}" destId="{FA5A1B0F-24C4-4636-B161-315C6CE680F4}" srcOrd="0" destOrd="0" presId="urn:microsoft.com/office/officeart/2009/3/layout/IncreasingArrowsProcess"/>
    <dgm:cxn modelId="{8948AB48-2A6D-495F-9C67-924475C17875}" type="presOf" srcId="{076C5778-DA1E-4289-9778-5353C9E0B691}" destId="{616E3C9F-5E58-41C4-8F1E-8DE9CB0EC694}" srcOrd="0" destOrd="1" presId="urn:microsoft.com/office/officeart/2009/3/layout/IncreasingArrowsProcess"/>
    <dgm:cxn modelId="{60266138-73FA-4B1B-AB6B-BD5D5C7454BA}" type="presParOf" srcId="{FBDE3405-0BDB-48F8-8867-F2F8B46246B3}" destId="{B7B0B6DA-6C09-41A1-B61A-D7C1B245B3F3}" srcOrd="0" destOrd="0" presId="urn:microsoft.com/office/officeart/2009/3/layout/IncreasingArrowsProcess"/>
    <dgm:cxn modelId="{773FCC0B-5CB4-444C-B272-176A051DFD70}" type="presParOf" srcId="{FBDE3405-0BDB-48F8-8867-F2F8B46246B3}" destId="{FC5BBDA5-B56A-4C8D-8FB9-63FDB7F4F084}" srcOrd="1" destOrd="0" presId="urn:microsoft.com/office/officeart/2009/3/layout/IncreasingArrowsProcess"/>
    <dgm:cxn modelId="{DD3C50F1-4BDA-4E8E-9B60-94C942FBC10C}" type="presParOf" srcId="{FBDE3405-0BDB-48F8-8867-F2F8B46246B3}" destId="{B680E75D-C7D0-4C74-A5A6-B708A4F5ADBC}" srcOrd="2" destOrd="0" presId="urn:microsoft.com/office/officeart/2009/3/layout/IncreasingArrowsProcess"/>
    <dgm:cxn modelId="{47AB894B-B283-493F-9577-924914082F93}" type="presParOf" srcId="{FBDE3405-0BDB-48F8-8867-F2F8B46246B3}" destId="{FA5A1B0F-24C4-4636-B161-315C6CE680F4}" srcOrd="3" destOrd="0" presId="urn:microsoft.com/office/officeart/2009/3/layout/IncreasingArrowsProcess"/>
    <dgm:cxn modelId="{8F14DE96-0D54-442D-942D-A3768DD12726}" type="presParOf" srcId="{FBDE3405-0BDB-48F8-8867-F2F8B46246B3}" destId="{1B1D8E6C-A94C-4BDA-8C94-F4210E5AFD83}" srcOrd="4" destOrd="0" presId="urn:microsoft.com/office/officeart/2009/3/layout/IncreasingArrowsProcess"/>
    <dgm:cxn modelId="{92E07338-4DE9-4AFE-A6ED-122ADF1BBD91}" type="presParOf" srcId="{FBDE3405-0BDB-48F8-8867-F2F8B46246B3}" destId="{616E3C9F-5E58-41C4-8F1E-8DE9CB0EC694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6D1C69-17AF-4CCD-A8C7-4ED20FB7FC30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C680804-DE70-4A8C-9482-2DF482EA1635}">
      <dgm:prSet phldrT="[文字]"/>
      <dgm:spPr/>
      <dgm:t>
        <a:bodyPr/>
        <a:lstStyle/>
        <a:p>
          <a:r>
            <a:rPr lang="zh-TW" altLang="en-US" baseline="0" dirty="0" smtClean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型式蒐集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1B3F69-19F4-4F81-8C48-8723E9874C35}" type="par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1E09E03C-BD8A-4817-AC86-A8A480F9B6FA}" type="sib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7478CFC1-8CD9-4D1D-9F73-78FBC53A79A4}">
      <dgm:prSet phldrT="[文字]"/>
      <dgm:spPr/>
      <dgm:t>
        <a:bodyPr/>
        <a:lstStyle/>
        <a:p>
          <a:r>
            <a:rPr 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日本</a:t>
          </a:r>
          <a:r>
            <a:rPr lang="en-US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Cyberdyne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腰部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en-US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日本</a:t>
          </a:r>
          <a:r>
            <a:rPr 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ATOUN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手、腰部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en-US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410E58-C328-476E-A481-2E48F4270A1E}" type="par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AC003CEB-B959-45FD-B095-DB1B986AFA29}" type="sib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43F3A401-9D40-444C-A32E-B3B0F10D584B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實機測試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0F2BE13-CCF6-4DD8-98C0-42F74DA2A97E}" type="par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987616E2-9873-4534-A724-A2D69D0267E8}" type="sib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B6570694-5BB4-4D81-A145-D85D60E4172C}">
      <dgm:prSet phldrT="[文字]"/>
      <dgm:spPr/>
      <dgm:t>
        <a:bodyPr/>
        <a:lstStyle/>
        <a:p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Model Y(3/5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第一套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  <a:p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(3/29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第二套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12D33A-C224-4AF4-A116-44AB25A53881}" type="par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A74C84D1-357F-4DCB-B31F-CA9B07F79FB0}" type="sib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CB0B0638-F9E9-4874-BC97-8818777BB101}">
      <dgm:prSet phldrT="[文字]"/>
      <dgm:spPr/>
      <dgm:t>
        <a:bodyPr/>
        <a:lstStyle/>
        <a:p>
          <a:r>
            <a:rPr lang="zh-TW" altLang="en-US" baseline="0" dirty="0" smtClean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測試反饋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55AFBF-A8BE-44CB-B2F8-821F05D4D934}" type="par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8D2CF4A5-BCB9-4F86-B38E-7AB56E6BF6A9}" type="sib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C3C6F2AF-5499-4D0C-A4FD-232206C8CBA5}">
      <dgm:prSet phldrT="[文字]"/>
      <dgm:spPr/>
      <dgm:t>
        <a:bodyPr/>
        <a:lstStyle/>
        <a:p>
          <a:r>
            <a:rPr lang="zh-TW" altLang="en-US" baseline="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現場人員反饋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E92A94-91E1-42FB-8A1F-4C0520BDE1FA}" type="par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DB0D9E4A-6F74-478C-9E4E-15AD3157C5DC}" type="sib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FBDE3405-0BDB-48F8-8867-F2F8B46246B3}" type="pres">
      <dgm:prSet presAssocID="{9A6D1C69-17AF-4CCD-A8C7-4ED20FB7FC30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B7B0B6DA-6C09-41A1-B61A-D7C1B245B3F3}" type="pres">
      <dgm:prSet presAssocID="{6C680804-DE70-4A8C-9482-2DF482EA1635}" presName="parentText1" presStyleLbl="node1" presStyleIdx="0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C5BBDA5-B56A-4C8D-8FB9-63FDB7F4F084}" type="pres">
      <dgm:prSet presAssocID="{6C680804-DE70-4A8C-9482-2DF482EA1635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80E75D-C7D0-4C74-A5A6-B708A4F5ADBC}" type="pres">
      <dgm:prSet presAssocID="{43F3A401-9D40-444C-A32E-B3B0F10D584B}" presName="parentText2" presStyleLbl="node1" presStyleIdx="1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A5A1B0F-24C4-4636-B161-315C6CE680F4}" type="pres">
      <dgm:prSet presAssocID="{43F3A401-9D40-444C-A32E-B3B0F10D584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B1D8E6C-A94C-4BDA-8C94-F4210E5AFD83}" type="pres">
      <dgm:prSet presAssocID="{CB0B0638-F9E9-4874-BC97-8818777BB101}" presName="parentText3" presStyleLbl="node1" presStyleIdx="2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16E3C9F-5E58-41C4-8F1E-8DE9CB0EC694}" type="pres">
      <dgm:prSet presAssocID="{CB0B0638-F9E9-4874-BC97-8818777BB10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FD6BE13-0480-46CC-BF11-BED642535E0A}" type="presOf" srcId="{7478CFC1-8CD9-4D1D-9F73-78FBC53A79A4}" destId="{FC5BBDA5-B56A-4C8D-8FB9-63FDB7F4F084}" srcOrd="0" destOrd="0" presId="urn:microsoft.com/office/officeart/2009/3/layout/IncreasingArrowsProcess"/>
    <dgm:cxn modelId="{DC001E67-D27D-46A8-86BE-106794670566}" type="presOf" srcId="{CB0B0638-F9E9-4874-BC97-8818777BB101}" destId="{1B1D8E6C-A94C-4BDA-8C94-F4210E5AFD83}" srcOrd="0" destOrd="0" presId="urn:microsoft.com/office/officeart/2009/3/layout/IncreasingArrowsProcess"/>
    <dgm:cxn modelId="{8A77CBF5-3464-4817-B412-6D9237B8BD29}" srcId="{9A6D1C69-17AF-4CCD-A8C7-4ED20FB7FC30}" destId="{43F3A401-9D40-444C-A32E-B3B0F10D584B}" srcOrd="1" destOrd="0" parTransId="{E0F2BE13-CCF6-4DD8-98C0-42F74DA2A97E}" sibTransId="{987616E2-9873-4534-A724-A2D69D0267E8}"/>
    <dgm:cxn modelId="{560D2BB3-953A-44FC-8FFD-977FF5BFE3E5}" type="presOf" srcId="{9A6D1C69-17AF-4CCD-A8C7-4ED20FB7FC30}" destId="{FBDE3405-0BDB-48F8-8867-F2F8B46246B3}" srcOrd="0" destOrd="0" presId="urn:microsoft.com/office/officeart/2009/3/layout/IncreasingArrowsProcess"/>
    <dgm:cxn modelId="{4B561F8E-CD0F-4179-BAC1-FBC258DD530A}" srcId="{9A6D1C69-17AF-4CCD-A8C7-4ED20FB7FC30}" destId="{CB0B0638-F9E9-4874-BC97-8818777BB101}" srcOrd="2" destOrd="0" parTransId="{D855AFBF-A8BE-44CB-B2F8-821F05D4D934}" sibTransId="{8D2CF4A5-BCB9-4F86-B38E-7AB56E6BF6A9}"/>
    <dgm:cxn modelId="{545EDBF1-C3F9-42B7-BE85-166B1BF35C4E}" srcId="{43F3A401-9D40-444C-A32E-B3B0F10D584B}" destId="{B6570694-5BB4-4D81-A145-D85D60E4172C}" srcOrd="0" destOrd="0" parTransId="{0D12D33A-C224-4AF4-A116-44AB25A53881}" sibTransId="{A74C84D1-357F-4DCB-B31F-CA9B07F79FB0}"/>
    <dgm:cxn modelId="{BF5149A3-2415-4AF5-ABCF-9CC5B133E01D}" type="presOf" srcId="{43F3A401-9D40-444C-A32E-B3B0F10D584B}" destId="{B680E75D-C7D0-4C74-A5A6-B708A4F5ADBC}" srcOrd="0" destOrd="0" presId="urn:microsoft.com/office/officeart/2009/3/layout/IncreasingArrowsProcess"/>
    <dgm:cxn modelId="{5CFAB847-BDED-4F48-B837-5EB3B7807E0D}" srcId="{6C680804-DE70-4A8C-9482-2DF482EA1635}" destId="{7478CFC1-8CD9-4D1D-9F73-78FBC53A79A4}" srcOrd="0" destOrd="0" parTransId="{0F410E58-C328-476E-A481-2E48F4270A1E}" sibTransId="{AC003CEB-B959-45FD-B095-DB1B986AFA29}"/>
    <dgm:cxn modelId="{C715BC35-91EC-45EA-A64D-DCECFD8DCEFE}" type="presOf" srcId="{B6570694-5BB4-4D81-A145-D85D60E4172C}" destId="{FA5A1B0F-24C4-4636-B161-315C6CE680F4}" srcOrd="0" destOrd="0" presId="urn:microsoft.com/office/officeart/2009/3/layout/IncreasingArrowsProcess"/>
    <dgm:cxn modelId="{E48711CE-D930-4DFB-BC17-0DF92753AC5D}" srcId="{CB0B0638-F9E9-4874-BC97-8818777BB101}" destId="{C3C6F2AF-5499-4D0C-A4FD-232206C8CBA5}" srcOrd="0" destOrd="0" parTransId="{0FE92A94-91E1-42FB-8A1F-4C0520BDE1FA}" sibTransId="{DB0D9E4A-6F74-478C-9E4E-15AD3157C5DC}"/>
    <dgm:cxn modelId="{D8B55C31-C2CA-4D29-B5FB-B0A496C70B5A}" type="presOf" srcId="{6C680804-DE70-4A8C-9482-2DF482EA1635}" destId="{B7B0B6DA-6C09-41A1-B61A-D7C1B245B3F3}" srcOrd="0" destOrd="0" presId="urn:microsoft.com/office/officeart/2009/3/layout/IncreasingArrowsProcess"/>
    <dgm:cxn modelId="{C170D799-B015-4C11-AB99-EE410026BA66}" type="presOf" srcId="{C3C6F2AF-5499-4D0C-A4FD-232206C8CBA5}" destId="{616E3C9F-5E58-41C4-8F1E-8DE9CB0EC694}" srcOrd="0" destOrd="0" presId="urn:microsoft.com/office/officeart/2009/3/layout/IncreasingArrowsProcess"/>
    <dgm:cxn modelId="{7952B4FF-AC9A-445E-A734-E7E39F15FD03}" srcId="{9A6D1C69-17AF-4CCD-A8C7-4ED20FB7FC30}" destId="{6C680804-DE70-4A8C-9482-2DF482EA1635}" srcOrd="0" destOrd="0" parTransId="{E51B3F69-19F4-4F81-8C48-8723E9874C35}" sibTransId="{1E09E03C-BD8A-4817-AC86-A8A480F9B6FA}"/>
    <dgm:cxn modelId="{6A60C61A-64BA-4D5A-9425-D4CEA5302472}" type="presParOf" srcId="{FBDE3405-0BDB-48F8-8867-F2F8B46246B3}" destId="{B7B0B6DA-6C09-41A1-B61A-D7C1B245B3F3}" srcOrd="0" destOrd="0" presId="urn:microsoft.com/office/officeart/2009/3/layout/IncreasingArrowsProcess"/>
    <dgm:cxn modelId="{8B758BD6-5B99-4D02-BAD0-CAD176A8AE5F}" type="presParOf" srcId="{FBDE3405-0BDB-48F8-8867-F2F8B46246B3}" destId="{FC5BBDA5-B56A-4C8D-8FB9-63FDB7F4F084}" srcOrd="1" destOrd="0" presId="urn:microsoft.com/office/officeart/2009/3/layout/IncreasingArrowsProcess"/>
    <dgm:cxn modelId="{5711D2B3-8F7E-4B5E-9414-D11787A40939}" type="presParOf" srcId="{FBDE3405-0BDB-48F8-8867-F2F8B46246B3}" destId="{B680E75D-C7D0-4C74-A5A6-B708A4F5ADBC}" srcOrd="2" destOrd="0" presId="urn:microsoft.com/office/officeart/2009/3/layout/IncreasingArrowsProcess"/>
    <dgm:cxn modelId="{5371937C-B832-469B-BF56-1B335EA17D2B}" type="presParOf" srcId="{FBDE3405-0BDB-48F8-8867-F2F8B46246B3}" destId="{FA5A1B0F-24C4-4636-B161-315C6CE680F4}" srcOrd="3" destOrd="0" presId="urn:microsoft.com/office/officeart/2009/3/layout/IncreasingArrowsProcess"/>
    <dgm:cxn modelId="{F50A7D0F-DC12-45E3-B845-4A36FD4F15CA}" type="presParOf" srcId="{FBDE3405-0BDB-48F8-8867-F2F8B46246B3}" destId="{1B1D8E6C-A94C-4BDA-8C94-F4210E5AFD83}" srcOrd="4" destOrd="0" presId="urn:microsoft.com/office/officeart/2009/3/layout/IncreasingArrowsProcess"/>
    <dgm:cxn modelId="{343126BE-3501-41CF-8F20-2D5AC2413BC1}" type="presParOf" srcId="{FBDE3405-0BDB-48F8-8867-F2F8B46246B3}" destId="{616E3C9F-5E58-41C4-8F1E-8DE9CB0EC694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2021/6/2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79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2021/6/2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076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適用色盤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ill Sans MT" pitchFamily="34" charset="0"/>
              <a:ea typeface="微軟正黑體" pitchFamily="34" charset="-120"/>
              <a:cs typeface="+mj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3" y="1536635"/>
            <a:ext cx="8379931" cy="3330370"/>
          </a:xfrm>
        </p:spPr>
        <p:txBody>
          <a:bodyPr>
            <a:normAutofit/>
          </a:bodyPr>
          <a:lstStyle>
            <a:lvl1pPr marL="0" indent="0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>
          <a:xfrm>
            <a:off x="527865" y="231490"/>
            <a:ext cx="7374505" cy="1170130"/>
          </a:xfrm>
        </p:spPr>
        <p:txBody>
          <a:bodyPr/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031249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2020 AU </a:t>
            </a:r>
            <a:r>
              <a:rPr kumimoji="0" lang="en-US" altLang="zh-TW" sz="500" dirty="0" err="1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Optronics</a:t>
            </a: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46" r:id="rId2"/>
    <p:sldLayoutId id="2147483940" r:id="rId3"/>
    <p:sldLayoutId id="2147483952" r:id="rId4"/>
    <p:sldLayoutId id="2147483939" r:id="rId5"/>
    <p:sldLayoutId id="2147483953" r:id="rId6"/>
    <p:sldLayoutId id="2147483941" r:id="rId7"/>
    <p:sldLayoutId id="2147483951" r:id="rId8"/>
    <p:sldLayoutId id="2147483954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../&#27231;&#26800;&#22806;&#39592;&#39612;&#25512;&#24291;/&#27231;&#26800;&#22806;&#39592;&#39612;&#35413;&#20272;&#22577;&#21578;210518_v2.0.pptx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紀凱淵</a:t>
            </a:r>
            <a:endParaRPr lang="en-US" altLang="zh-TW" dirty="0" smtClean="0"/>
          </a:p>
          <a:p>
            <a:r>
              <a:rPr lang="en-US" altLang="zh-TW" dirty="0" smtClean="0"/>
              <a:t>MDF0B1</a:t>
            </a:r>
            <a:endParaRPr lang="en-US" altLang="zh-TW" dirty="0"/>
          </a:p>
          <a:p>
            <a:r>
              <a:rPr lang="en-US" altLang="zh-TW" smtClean="0"/>
              <a:t>2021.06.02</a:t>
            </a:r>
            <a:endParaRPr lang="en-US" altLang="zh-TW" dirty="0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Weekly report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5400000">
            <a:off x="6994058" y="2090237"/>
            <a:ext cx="1096544" cy="144016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穩定度測試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912260" y="265642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投放不準</a:t>
            </a:r>
            <a:endParaRPr lang="zh-TW" altLang="en-US" dirty="0"/>
          </a:p>
        </p:txBody>
      </p:sp>
      <p:sp>
        <p:nvSpPr>
          <p:cNvPr id="8" name="等腰三角形 7"/>
          <p:cNvSpPr/>
          <p:nvPr/>
        </p:nvSpPr>
        <p:spPr>
          <a:xfrm rot="5400000">
            <a:off x="468333" y="2090237"/>
            <a:ext cx="1096544" cy="144016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>
            <a:stCxn id="8" idx="0"/>
            <a:endCxn id="7" idx="3"/>
          </p:cNvCxnSpPr>
          <p:nvPr/>
        </p:nvCxnSpPr>
        <p:spPr>
          <a:xfrm>
            <a:off x="1736685" y="2810317"/>
            <a:ext cx="50855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3251011" y="1522768"/>
            <a:ext cx="1364450" cy="12716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rot="16200000">
            <a:off x="4139744" y="2874625"/>
            <a:ext cx="1364450" cy="12716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2153540" y="2808295"/>
            <a:ext cx="1364450" cy="12716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609801" y="406108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手臂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3797678" y="42267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周邊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804118" y="124248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影</a:t>
            </a:r>
            <a:r>
              <a:rPr lang="zh-TW" altLang="en-US" dirty="0"/>
              <a:t>像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3810911" y="328563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吸力不足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409213" y="335656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入箱點位不準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783147" y="19723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角度判</a:t>
            </a:r>
            <a:r>
              <a:rPr lang="zh-TW" altLang="en-US" dirty="0"/>
              <a:t>斷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3721142" y="159502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乾燥包缺陷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4407321" y="222840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影像</a:t>
            </a:r>
            <a:r>
              <a:rPr lang="zh-TW" altLang="en-US" dirty="0"/>
              <a:t>視野</a:t>
            </a:r>
          </a:p>
        </p:txBody>
      </p:sp>
      <p:cxnSp>
        <p:nvCxnSpPr>
          <p:cNvPr id="28" name="直線接點 27"/>
          <p:cNvCxnSpPr/>
          <p:nvPr/>
        </p:nvCxnSpPr>
        <p:spPr>
          <a:xfrm flipV="1">
            <a:off x="2366755" y="2309218"/>
            <a:ext cx="1702792" cy="31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685958" y="1940163"/>
            <a:ext cx="106180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4341417" y="2536181"/>
            <a:ext cx="106180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1051369" y="3677483"/>
            <a:ext cx="1540411" cy="7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3214836" y="3592680"/>
            <a:ext cx="1540411" cy="7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14" y="118901"/>
            <a:ext cx="2400000" cy="18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69"/>
          <a:stretch/>
        </p:blipFill>
        <p:spPr>
          <a:xfrm>
            <a:off x="6552220" y="112069"/>
            <a:ext cx="139515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49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動力外骨骼</a:t>
            </a:r>
            <a:r>
              <a:rPr lang="en-US" altLang="zh-TW" dirty="0" smtClean="0"/>
              <a:t>-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85" y="2031690"/>
            <a:ext cx="2571952" cy="288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850" y="2031690"/>
            <a:ext cx="2744662" cy="288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30" y="2031690"/>
            <a:ext cx="2997647" cy="2880000"/>
          </a:xfrm>
          <a:prstGeom prst="rect">
            <a:avLst/>
          </a:prstGeom>
        </p:spPr>
      </p:pic>
      <p:pic>
        <p:nvPicPr>
          <p:cNvPr id="9" name="內容版面配置區 8"/>
          <p:cNvPicPr>
            <a:picLocks noGrp="1" noChangeAspect="1"/>
          </p:cNvPicPr>
          <p:nvPr>
            <p:ph sz="quarter" idx="22"/>
          </p:nvPr>
        </p:nvPicPr>
        <p:blipFill rotWithShape="1">
          <a:blip r:embed="rId5"/>
          <a:srcRect l="18282" t="5835" r="73280" b="89164"/>
          <a:stretch/>
        </p:blipFill>
        <p:spPr>
          <a:xfrm>
            <a:off x="2861810" y="289827"/>
            <a:ext cx="1543141" cy="51445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29874" y="1657780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上肢外骨骼機器人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977702" y="165777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腰部</a:t>
            </a:r>
            <a:r>
              <a:rPr lang="zh-TW" altLang="en-US" dirty="0" smtClean="0"/>
              <a:t>外骨骼機器人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712682" y="165777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下</a:t>
            </a:r>
            <a:r>
              <a:rPr lang="zh-TW" altLang="en-US" dirty="0"/>
              <a:t>肢</a:t>
            </a:r>
            <a:r>
              <a:rPr lang="zh-TW" altLang="en-US" dirty="0" smtClean="0"/>
              <a:t>外骨骼機器人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5541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動力外骨骼</a:t>
            </a:r>
            <a:r>
              <a:rPr lang="en-US" altLang="zh-TW" dirty="0" smtClean="0"/>
              <a:t>-</a:t>
            </a:r>
            <a:r>
              <a:rPr lang="zh-TW" altLang="en-US" dirty="0" smtClean="0"/>
              <a:t>唐朝機器人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95287" y="149163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背部助力外骨骼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855626" y="149163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肩部助力外骨骼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902209" y="149163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腿部助力外骨骼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5" y="1982443"/>
            <a:ext cx="2798984" cy="216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139" y="1982443"/>
            <a:ext cx="2844395" cy="216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184" y="1982443"/>
            <a:ext cx="277147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05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Plan A </a:t>
            </a:r>
            <a:br>
              <a:rPr lang="en-US" altLang="zh-TW" dirty="0" smtClean="0"/>
            </a:br>
            <a:r>
              <a:rPr lang="en-US" altLang="zh-TW" dirty="0" smtClean="0"/>
              <a:t>Robot+3D</a:t>
            </a:r>
            <a:r>
              <a:rPr lang="zh-TW" altLang="en-US" dirty="0" smtClean="0"/>
              <a:t>視覺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2585" y="1536635"/>
            <a:ext cx="3276600" cy="1771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36303" y="1576542"/>
            <a:ext cx="3048000" cy="1381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6745" y="3452045"/>
            <a:ext cx="5162550" cy="981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圓角矩形 6"/>
          <p:cNvSpPr/>
          <p:nvPr/>
        </p:nvSpPr>
        <p:spPr>
          <a:xfrm>
            <a:off x="2976158" y="2615200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8128623" y="2500964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6827656" y="3317030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941930" y="840022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合計新台幣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1,277,328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元</a:t>
            </a:r>
            <a:endParaRPr lang="zh-TW" altLang="en-US" sz="2000" dirty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4807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30" y="1064142"/>
            <a:ext cx="4272003" cy="335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Plan B </a:t>
            </a:r>
            <a:br>
              <a:rPr lang="en-US" altLang="zh-TW" dirty="0" smtClean="0"/>
            </a:br>
            <a:r>
              <a:rPr lang="en-US" altLang="zh-TW" dirty="0" smtClean="0"/>
              <a:t>Robot+</a:t>
            </a:r>
            <a:r>
              <a:rPr lang="zh-TW" altLang="en-US" dirty="0" smtClean="0"/>
              <a:t>定位機構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585" y="1536635"/>
            <a:ext cx="3276600" cy="177165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2976158" y="2615200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215117" y="626521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合計新台幣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925,000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元</a:t>
            </a:r>
            <a:endParaRPr lang="zh-TW" altLang="en-US" sz="2000" dirty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7" t="4789" r="19728" b="6545"/>
          <a:stretch/>
        </p:blipFill>
        <p:spPr bwMode="auto">
          <a:xfrm>
            <a:off x="4031940" y="2615200"/>
            <a:ext cx="2430270" cy="211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1375178" y="3671440"/>
            <a:ext cx="1758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初估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15,000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元</a:t>
            </a:r>
            <a:endParaRPr lang="zh-TW" altLang="en-US" sz="2000" dirty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5" name="向右箭號 4"/>
          <p:cNvSpPr/>
          <p:nvPr/>
        </p:nvSpPr>
        <p:spPr>
          <a:xfrm flipH="1">
            <a:off x="3093763" y="3671440"/>
            <a:ext cx="978408" cy="363892"/>
          </a:xfrm>
          <a:prstGeom prst="rightArrow">
            <a:avLst>
              <a:gd name="adj1" fmla="val 50000"/>
              <a:gd name="adj2" fmla="val 539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680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Plan B </a:t>
            </a:r>
            <a:br>
              <a:rPr lang="en-US" altLang="zh-TW" dirty="0" smtClean="0"/>
            </a:br>
            <a:r>
              <a:rPr lang="en-US" altLang="zh-TW" dirty="0" smtClean="0"/>
              <a:t>XY</a:t>
            </a:r>
            <a:r>
              <a:rPr lang="zh-TW" altLang="en-US" dirty="0" smtClean="0"/>
              <a:t> 伺服平台</a:t>
            </a:r>
            <a:r>
              <a:rPr lang="en-US" altLang="zh-TW" dirty="0" smtClean="0"/>
              <a:t>+</a:t>
            </a:r>
            <a:r>
              <a:rPr lang="zh-TW" altLang="en-US" dirty="0" smtClean="0"/>
              <a:t>整料機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617005" y="789064"/>
            <a:ext cx="2933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合計約新台幣</a:t>
            </a:r>
            <a:r>
              <a:rPr lang="en-US" altLang="zh-TW" sz="200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301,300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元</a:t>
            </a:r>
            <a:endParaRPr lang="zh-TW" altLang="en-US" sz="2000" dirty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5421" y="3386735"/>
            <a:ext cx="5105400" cy="42862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286635" y="4079035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</a:rPr>
              <a:t>機構</a:t>
            </a:r>
            <a:r>
              <a:rPr lang="en-US" altLang="zh-TW" sz="2000" dirty="0" smtClean="0">
                <a:solidFill>
                  <a:srgbClr val="FF0000"/>
                </a:solidFill>
              </a:rPr>
              <a:t>+</a:t>
            </a:r>
            <a:r>
              <a:rPr lang="zh-TW" altLang="en-US" sz="2000" dirty="0" smtClean="0">
                <a:solidFill>
                  <a:srgbClr val="FF0000"/>
                </a:solidFill>
              </a:rPr>
              <a:t>電控粗估</a:t>
            </a:r>
            <a:r>
              <a:rPr lang="en-US" altLang="zh-TW" sz="2000" dirty="0" smtClean="0">
                <a:solidFill>
                  <a:srgbClr val="FF0000"/>
                </a:solidFill>
              </a:rPr>
              <a:t>10</a:t>
            </a:r>
            <a:r>
              <a:rPr lang="zh-TW" altLang="en-US" sz="2000" dirty="0" smtClean="0">
                <a:solidFill>
                  <a:srgbClr val="FF0000"/>
                </a:solidFill>
              </a:rPr>
              <a:t>萬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5022050" y="3318750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450" y="1302447"/>
            <a:ext cx="4006683" cy="1763167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2687747" y="1536635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609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zh-TW" altLang="en-US" dirty="0"/>
              <a:t>柔性物件夾取機構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85" y="1671650"/>
            <a:ext cx="3480593" cy="2318169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1446625"/>
            <a:ext cx="1920000" cy="108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85" y="1446625"/>
            <a:ext cx="1920000" cy="1080000"/>
          </a:xfrm>
          <a:prstGeom prst="rect">
            <a:avLst/>
          </a:prstGeom>
        </p:spPr>
      </p:pic>
      <p:pic>
        <p:nvPicPr>
          <p:cNvPr id="9" name="內容版面配置區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62" y="3111810"/>
            <a:ext cx="1920000" cy="1440000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19998545" flipV="1">
            <a:off x="4088655" y="353075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rot="1601455">
            <a:off x="4088656" y="177886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194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en-US" altLang="zh-TW" dirty="0" smtClean="0"/>
              <a:t>L8B</a:t>
            </a:r>
            <a:r>
              <a:rPr lang="zh-TW" altLang="en-US" dirty="0" smtClean="0"/>
              <a:t>乾燥劑放置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3874765134"/>
              </p:ext>
            </p:extLst>
          </p:nvPr>
        </p:nvGraphicFramePr>
        <p:xfrm>
          <a:off x="557213" y="1536700"/>
          <a:ext cx="8380412" cy="333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16477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en-US" altLang="zh-TW" dirty="0" smtClean="0"/>
              <a:t>L8B</a:t>
            </a:r>
            <a:r>
              <a:rPr lang="zh-TW" altLang="en-US" dirty="0" smtClean="0"/>
              <a:t>乾燥劑放置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1660" y="1593841"/>
            <a:ext cx="3360000" cy="2520000"/>
          </a:xfrm>
        </p:spPr>
      </p:pic>
      <p:pic>
        <p:nvPicPr>
          <p:cNvPr id="8" name="內容版面配置區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3700" y="1185341"/>
            <a:ext cx="2491897" cy="33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30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en-US" altLang="zh-TW" dirty="0" smtClean="0"/>
              <a:t>L8B</a:t>
            </a:r>
            <a:r>
              <a:rPr lang="zh-TW" altLang="en-US" dirty="0" smtClean="0"/>
              <a:t>乾燥劑放置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13335"/>
            <a:ext cx="3839999" cy="2880000"/>
          </a:xfr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3335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16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/>
          <p:cNvSpPr txBox="1">
            <a:spLocks noChangeArrowheads="1"/>
          </p:cNvSpPr>
          <p:nvPr/>
        </p:nvSpPr>
        <p:spPr bwMode="auto">
          <a:xfrm flipH="1">
            <a:off x="-153525" y="996575"/>
            <a:ext cx="3510391" cy="32162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0000FF"/>
                </a:solidFill>
                <a:latin typeface="微軟正黑體" panose="020B0604030504040204" pitchFamily="34" charset="-120"/>
                <a:sym typeface="Wingdings" pitchFamily="2" charset="2"/>
              </a:rPr>
              <a:t>專案</a:t>
            </a:r>
            <a:endParaRPr lang="en-US" altLang="zh-TW" dirty="0">
              <a:solidFill>
                <a:srgbClr val="0000FF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sym typeface="Wingdings" pitchFamily="2" charset="2"/>
              </a:rPr>
              <a:t>	</a:t>
            </a:r>
            <a:r>
              <a:rPr lang="en-US" altLang="zh-TW" sz="1050" dirty="0" smtClean="0">
                <a:latin typeface="微軟正黑體" panose="020B0604030504040204" pitchFamily="34" charset="-120"/>
                <a:sym typeface="Wingdings" pitchFamily="2" charset="2"/>
              </a:rPr>
              <a:t></a:t>
            </a:r>
            <a:r>
              <a:rPr lang="zh-TW" altLang="en-US" sz="1050" dirty="0" smtClean="0">
                <a:latin typeface="微軟正黑體" panose="020B0604030504040204" pitchFamily="34" charset="-120"/>
                <a:sym typeface="Wingdings" pitchFamily="2" charset="2"/>
              </a:rPr>
              <a:t>乾燥包投放自動化</a:t>
            </a:r>
            <a:r>
              <a:rPr lang="en-US" altLang="zh-TW" sz="1050" dirty="0" smtClean="0">
                <a:latin typeface="微軟正黑體" panose="020B0604030504040204" pitchFamily="34" charset="-120"/>
                <a:sym typeface="Wingdings" pitchFamily="2" charset="2"/>
              </a:rPr>
              <a:t>-------------------A.1</a:t>
            </a:r>
          </a:p>
          <a:p>
            <a:pPr marL="742950" lvl="1" indent="-285750"/>
            <a:endParaRPr lang="en-US" altLang="zh-TW" sz="600" dirty="0" smtClean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600" dirty="0" smtClean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sz="1050" dirty="0" smtClean="0">
                <a:latin typeface="微軟正黑體" panose="020B0604030504040204" pitchFamily="34" charset="-120"/>
                <a:sym typeface="Wingdings" pitchFamily="2" charset="2"/>
              </a:rPr>
              <a:t>	</a:t>
            </a:r>
            <a:r>
              <a:rPr lang="en-US" altLang="zh-TW" sz="1050" dirty="0" smtClean="0">
                <a:latin typeface="微軟正黑體" panose="020B0604030504040204" pitchFamily="34" charset="-120"/>
                <a:sym typeface="Wingdings" pitchFamily="2" charset="2"/>
                <a:hlinkClick r:id="rId2" action="ppaction://hlinkpres?slideindex=1&amp;slidetitle="/>
              </a:rPr>
              <a:t></a:t>
            </a:r>
            <a:r>
              <a:rPr lang="zh-TW" altLang="en-US" sz="1050" dirty="0" smtClean="0">
                <a:latin typeface="微軟正黑體" panose="020B0604030504040204" pitchFamily="34" charset="-120"/>
                <a:sym typeface="Wingdings" pitchFamily="2" charset="2"/>
                <a:hlinkClick r:id="rId2" action="ppaction://hlinkpres?slideindex=1&amp;slidetitle="/>
              </a:rPr>
              <a:t>外骨骼機器人評估</a:t>
            </a:r>
            <a:r>
              <a:rPr lang="en-US" altLang="zh-TW" sz="1050" dirty="0" smtClean="0">
                <a:latin typeface="微軟正黑體" panose="020B0604030504040204" pitchFamily="34" charset="-120"/>
                <a:sym typeface="Wingdings" pitchFamily="2" charset="2"/>
              </a:rPr>
              <a:t>-------------------A.2</a:t>
            </a:r>
          </a:p>
          <a:p>
            <a:pPr marL="742950" lvl="1" indent="-285750"/>
            <a:endParaRPr lang="en-US" altLang="zh-TW" sz="600" dirty="0" smtClean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600" dirty="0" smtClean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sz="1050" dirty="0" smtClean="0">
                <a:latin typeface="微軟正黑體" panose="020B0604030504040204" pitchFamily="34" charset="-120"/>
                <a:sym typeface="Wingdings" pitchFamily="2" charset="2"/>
              </a:rPr>
              <a:t>	</a:t>
            </a:r>
            <a:r>
              <a:rPr lang="zh-TW" altLang="en-US" sz="1050" dirty="0" smtClean="0">
                <a:latin typeface="微軟正黑體" panose="020B0604030504040204" pitchFamily="34" charset="-120"/>
              </a:rPr>
              <a:t>柔性物件夾取機構</a:t>
            </a:r>
            <a:r>
              <a:rPr lang="en-US" altLang="zh-TW" sz="1050" dirty="0" smtClean="0">
                <a:latin typeface="微軟正黑體" panose="020B0604030504040204" pitchFamily="34" charset="-120"/>
                <a:sym typeface="Wingdings" pitchFamily="2" charset="2"/>
              </a:rPr>
              <a:t>-------------------A.3</a:t>
            </a:r>
            <a:endParaRPr lang="en-US" altLang="zh-TW" sz="600" dirty="0" smtClean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700" dirty="0" smtClean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800" dirty="0" smtClean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zh-TW" altLang="en-US" sz="1050" dirty="0" smtClean="0">
                <a:latin typeface="微軟正黑體" panose="020B0604030504040204" pitchFamily="34" charset="-120"/>
                <a:sym typeface="Wingdings" pitchFamily="2" charset="2"/>
              </a:rPr>
              <a:t>	</a:t>
            </a:r>
            <a:r>
              <a:rPr lang="en-US" altLang="zh-TW" sz="1050" dirty="0" smtClean="0">
                <a:latin typeface="微軟正黑體" panose="020B0604030504040204" pitchFamily="34" charset="-120"/>
                <a:sym typeface="Wingdings" pitchFamily="2" charset="2"/>
              </a:rPr>
              <a:t>ITO Target</a:t>
            </a:r>
            <a:r>
              <a:rPr lang="zh-TW" altLang="en-US" sz="1050" dirty="0" smtClean="0">
                <a:latin typeface="微軟正黑體" panose="020B0604030504040204" pitchFamily="34" charset="-120"/>
                <a:sym typeface="Wingdings" pitchFamily="2" charset="2"/>
              </a:rPr>
              <a:t>研磨自動化評估</a:t>
            </a:r>
            <a:r>
              <a:rPr lang="en-US" altLang="zh-TW" sz="1050" dirty="0" smtClean="0">
                <a:latin typeface="微軟正黑體" panose="020B0604030504040204" pitchFamily="34" charset="-120"/>
                <a:sym typeface="Wingdings" pitchFamily="2" charset="2"/>
              </a:rPr>
              <a:t>----------A.4</a:t>
            </a:r>
          </a:p>
          <a:p>
            <a:pPr marL="742950" lvl="1" indent="-285750"/>
            <a:endParaRPr lang="en-US" altLang="zh-TW" sz="700" dirty="0" smtClean="0">
              <a:solidFill>
                <a:srgbClr val="FF0000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700" dirty="0">
              <a:solidFill>
                <a:srgbClr val="FF0000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	</a:t>
            </a:r>
            <a:r>
              <a:rPr lang="en-US" altLang="zh-TW" sz="1050" dirty="0" smtClean="0">
                <a:latin typeface="微軟正黑體" panose="020B0604030504040204" pitchFamily="34" charset="-120"/>
                <a:sym typeface="Wingdings" pitchFamily="2" charset="2"/>
              </a:rPr>
              <a:t></a:t>
            </a:r>
            <a:r>
              <a:rPr lang="zh-TW" altLang="en-US" sz="1050" dirty="0" smtClean="0">
                <a:latin typeface="微軟正黑體" panose="020B0604030504040204" pitchFamily="34" charset="-120"/>
                <a:sym typeface="Wingdings" pitchFamily="2" charset="2"/>
              </a:rPr>
              <a:t>無塵布摺疊自動化評估</a:t>
            </a:r>
            <a:r>
              <a:rPr lang="en-US" altLang="zh-TW" sz="1050" dirty="0" smtClean="0">
                <a:latin typeface="微軟正黑體" panose="020B0604030504040204" pitchFamily="34" charset="-120"/>
                <a:sym typeface="Wingdings" pitchFamily="2" charset="2"/>
              </a:rPr>
              <a:t>-------------- A.5</a:t>
            </a:r>
            <a:endParaRPr lang="en-US" altLang="zh-TW" sz="105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1050" dirty="0" smtClean="0">
              <a:latin typeface="微軟正黑體" panose="020B0604030504040204" pitchFamily="34" charset="-120"/>
            </a:endParaRPr>
          </a:p>
          <a:p>
            <a:pPr marL="742950" lvl="1" indent="-285750"/>
            <a:endParaRPr lang="en-US" altLang="zh-TW" sz="1050" dirty="0" smtClean="0">
              <a:latin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0000FF"/>
                </a:solidFill>
                <a:latin typeface="微軟正黑體" panose="020B0604030504040204" pitchFamily="34" charset="-120"/>
                <a:sym typeface="Wingdings" pitchFamily="2" charset="2"/>
              </a:rPr>
              <a:t>其他</a:t>
            </a:r>
            <a:endParaRPr lang="en-US" altLang="zh-TW" dirty="0" smtClean="0">
              <a:solidFill>
                <a:srgbClr val="0000FF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sz="1050" dirty="0" smtClean="0">
                <a:latin typeface="微軟正黑體" panose="020B0604030504040204" pitchFamily="34" charset="-120"/>
                <a:sym typeface="Wingdings" pitchFamily="2" charset="2"/>
              </a:rPr>
              <a:t>	 </a:t>
            </a:r>
            <a:r>
              <a:rPr lang="en-US" altLang="zh-TW" sz="1050" dirty="0" smtClean="0"/>
              <a:t>ROS</a:t>
            </a:r>
            <a:r>
              <a:rPr lang="zh-TW" altLang="en-US" sz="1050" dirty="0" smtClean="0"/>
              <a:t>協作手臂控制</a:t>
            </a:r>
            <a:r>
              <a:rPr lang="en-US" altLang="zh-TW" sz="1050" dirty="0" smtClean="0">
                <a:latin typeface="微軟正黑體" panose="020B0604030504040204" pitchFamily="34" charset="-120"/>
                <a:sym typeface="Wingdings" pitchFamily="2" charset="2"/>
              </a:rPr>
              <a:t>-------------------C.1</a:t>
            </a:r>
            <a:endParaRPr lang="en-US" altLang="zh-TW" sz="600" dirty="0">
              <a:solidFill>
                <a:prstClr val="black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600" dirty="0" smtClean="0">
              <a:solidFill>
                <a:prstClr val="black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600" dirty="0">
              <a:solidFill>
                <a:prstClr val="black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600" dirty="0" smtClean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sz="600" dirty="0">
                <a:latin typeface="微軟正黑體" panose="020B0604030504040204" pitchFamily="34" charset="-120"/>
              </a:rPr>
              <a:t>	</a:t>
            </a:r>
            <a:r>
              <a:rPr lang="en-US" altLang="zh-TW" sz="600" dirty="0">
                <a:latin typeface="微軟正黑體" panose="020B0604030504040204" pitchFamily="34" charset="-120"/>
                <a:sym typeface="Wingdings" pitchFamily="2" charset="2"/>
              </a:rPr>
              <a:t>	</a:t>
            </a:r>
          </a:p>
          <a:p>
            <a:pPr marL="742950" lvl="1" indent="-285750"/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	</a:t>
            </a:r>
            <a:endParaRPr lang="zh-TW" altLang="en-US" sz="1050" dirty="0" smtClean="0">
              <a:latin typeface="微軟正黑體" panose="020B0604030504040204" pitchFamily="34" charset="-120"/>
            </a:endParaRPr>
          </a:p>
        </p:txBody>
      </p:sp>
      <p:graphicFrame>
        <p:nvGraphicFramePr>
          <p:cNvPr id="5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468012"/>
              </p:ext>
            </p:extLst>
          </p:nvPr>
        </p:nvGraphicFramePr>
        <p:xfrm>
          <a:off x="3218973" y="1262056"/>
          <a:ext cx="4993434" cy="213360"/>
        </p:xfrm>
        <a:graphic>
          <a:graphicData uri="http://schemas.openxmlformats.org/drawingml/2006/table">
            <a:tbl>
              <a:tblPr firstRow="1" bandRow="1"/>
              <a:tblGrid>
                <a:gridCol w="1664478"/>
                <a:gridCol w="1664478"/>
                <a:gridCol w="1664478"/>
              </a:tblGrid>
              <a:tr h="16431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末端治具設計</a:t>
                      </a:r>
                      <a:r>
                        <a:rPr lang="en-US" altLang="zh-TW" sz="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(D435)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041583"/>
              </p:ext>
            </p:extLst>
          </p:nvPr>
        </p:nvGraphicFramePr>
        <p:xfrm>
          <a:off x="3221850" y="811155"/>
          <a:ext cx="49955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185"/>
                <a:gridCol w="1665185"/>
                <a:gridCol w="166518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TW" altLang="en-US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r>
                        <a:rPr lang="zh-TW" altLang="en-US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44167"/>
              </p:ext>
            </p:extLst>
          </p:nvPr>
        </p:nvGraphicFramePr>
        <p:xfrm>
          <a:off x="3218973" y="1638310"/>
          <a:ext cx="4998432" cy="213360"/>
        </p:xfrm>
        <a:graphic>
          <a:graphicData uri="http://schemas.openxmlformats.org/drawingml/2006/table">
            <a:tbl>
              <a:tblPr firstRow="1" bandRow="1"/>
              <a:tblGrid>
                <a:gridCol w="1665184"/>
                <a:gridCol w="1668770"/>
                <a:gridCol w="1664478"/>
              </a:tblGrid>
              <a:tr h="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型式搜尋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型式搜尋</a:t>
                      </a:r>
                      <a:endParaRPr lang="id-ID" altLang="zh-TW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id-ID" altLang="zh-TW" sz="8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154024"/>
              </p:ext>
            </p:extLst>
          </p:nvPr>
        </p:nvGraphicFramePr>
        <p:xfrm>
          <a:off x="3218973" y="1953345"/>
          <a:ext cx="4993434" cy="213360"/>
        </p:xfrm>
        <a:graphic>
          <a:graphicData uri="http://schemas.openxmlformats.org/drawingml/2006/table">
            <a:tbl>
              <a:tblPr firstRow="1" bandRow="1"/>
              <a:tblGrid>
                <a:gridCol w="1664478"/>
                <a:gridCol w="1664478"/>
                <a:gridCol w="1664478"/>
              </a:tblGrid>
              <a:tr h="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目標修正</a:t>
                      </a:r>
                      <a:r>
                        <a:rPr lang="en-US" altLang="zh-TW" sz="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可行性評估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電控評估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機構設計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155613"/>
              </p:ext>
            </p:extLst>
          </p:nvPr>
        </p:nvGraphicFramePr>
        <p:xfrm>
          <a:off x="3221850" y="3426845"/>
          <a:ext cx="4993434" cy="213360"/>
        </p:xfrm>
        <a:graphic>
          <a:graphicData uri="http://schemas.openxmlformats.org/drawingml/2006/table">
            <a:tbl>
              <a:tblPr firstRow="1" bandRow="1"/>
              <a:tblGrid>
                <a:gridCol w="1664478"/>
                <a:gridCol w="1664478"/>
                <a:gridCol w="1664478"/>
              </a:tblGrid>
              <a:tr h="16431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8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通信與開發工具</a:t>
                      </a:r>
                      <a:endParaRPr lang="zh-TW" altLang="en-US" sz="800" kern="1200" dirty="0" smtClean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TW" sz="8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OMPL</a:t>
                      </a:r>
                      <a:endParaRPr lang="zh-TW" altLang="en-US" sz="800" kern="1200" dirty="0" smtClean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TW" sz="8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TM</a:t>
                      </a:r>
                      <a:r>
                        <a:rPr lang="zh-TW" altLang="en-US" sz="8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8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ROS</a:t>
                      </a:r>
                      <a:r>
                        <a:rPr lang="zh-TW" altLang="en-US" sz="8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控制測試</a:t>
                      </a:r>
                      <a:endParaRPr lang="id-ID" sz="8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403651"/>
              </p:ext>
            </p:extLst>
          </p:nvPr>
        </p:nvGraphicFramePr>
        <p:xfrm>
          <a:off x="3221850" y="2718430"/>
          <a:ext cx="4993434" cy="213360"/>
        </p:xfrm>
        <a:graphic>
          <a:graphicData uri="http://schemas.openxmlformats.org/drawingml/2006/table">
            <a:tbl>
              <a:tblPr firstRow="1" bandRow="1"/>
              <a:tblGrid>
                <a:gridCol w="1664478"/>
                <a:gridCol w="1664478"/>
                <a:gridCol w="1664478"/>
              </a:tblGrid>
              <a:tr h="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流程設計</a:t>
                      </a:r>
                      <a:endParaRPr lang="id-ID" altLang="zh-TW" sz="8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關鍵技術測試</a:t>
                      </a:r>
                      <a:endParaRPr lang="id-ID" altLang="zh-TW" sz="8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機構設計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0688"/>
              </p:ext>
            </p:extLst>
          </p:nvPr>
        </p:nvGraphicFramePr>
        <p:xfrm>
          <a:off x="3221850" y="2346725"/>
          <a:ext cx="4993434" cy="213360"/>
        </p:xfrm>
        <a:graphic>
          <a:graphicData uri="http://schemas.openxmlformats.org/drawingml/2006/table">
            <a:tbl>
              <a:tblPr firstRow="1" bandRow="1"/>
              <a:tblGrid>
                <a:gridCol w="1664478"/>
                <a:gridCol w="1664478"/>
                <a:gridCol w="1664478"/>
              </a:tblGrid>
              <a:tr h="16431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場域瞭解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流程設計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關鍵技術測試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380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en-US" altLang="zh-TW" dirty="0" smtClean="0"/>
              <a:t>L8B</a:t>
            </a:r>
            <a:r>
              <a:rPr lang="zh-TW" altLang="en-US" dirty="0" smtClean="0"/>
              <a:t>乾燥劑放置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22"/>
          </p:nvPr>
        </p:nvPicPr>
        <p:blipFill>
          <a:blip r:embed="rId2" cstate="print"/>
          <a:stretch>
            <a:fillRect/>
          </a:stretch>
        </p:blipFill>
        <p:spPr>
          <a:xfrm>
            <a:off x="655926" y="1401620"/>
            <a:ext cx="2497931" cy="33305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45" y="1154395"/>
            <a:ext cx="2400000" cy="180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45" y="3066805"/>
            <a:ext cx="2400000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66" y="3066805"/>
            <a:ext cx="2400000" cy="180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66" y="1154395"/>
            <a:ext cx="2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46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40" y="1581639"/>
            <a:ext cx="4160462" cy="3120347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L8B</a:t>
            </a:r>
            <a:r>
              <a:rPr lang="zh-TW" altLang="en-US" dirty="0"/>
              <a:t>乾燥劑放置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7071" y="1971683"/>
            <a:ext cx="3120347" cy="234026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 rot="3991630">
            <a:off x="6872099" y="3139137"/>
            <a:ext cx="746335" cy="71615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44377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55" y="1131590"/>
            <a:ext cx="4948914" cy="3711686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L8B</a:t>
            </a:r>
            <a:r>
              <a:rPr lang="zh-TW" altLang="en-US" dirty="0"/>
              <a:t>乾燥劑放置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145" y="3043276"/>
            <a:ext cx="2400000" cy="18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145" y="1131590"/>
            <a:ext cx="2400000" cy="180000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 rot="5400000">
            <a:off x="6102689" y="1452186"/>
            <a:ext cx="579124" cy="84981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 rot="5400000">
            <a:off x="7153737" y="4096607"/>
            <a:ext cx="642547" cy="405046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64284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87"/>
          <a:stretch/>
        </p:blipFill>
        <p:spPr>
          <a:xfrm>
            <a:off x="2906815" y="1761660"/>
            <a:ext cx="5398731" cy="2790310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吸盤測試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6496" y="2110281"/>
            <a:ext cx="2788973" cy="209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2377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測試反饋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吸盤選用修正</a:t>
            </a:r>
            <a:endParaRPr lang="en-US" altLang="zh-TW" dirty="0" smtClean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錡鋒借用吸盤直徑</a:t>
            </a:r>
            <a:r>
              <a:rPr lang="en-US" altLang="zh-TW" dirty="0" smtClean="0"/>
              <a:t>10,</a:t>
            </a:r>
            <a:r>
              <a:rPr lang="zh-TW" altLang="en-US" dirty="0" smtClean="0"/>
              <a:t>直徑</a:t>
            </a:r>
            <a:r>
              <a:rPr lang="en-US" altLang="zh-TW" dirty="0" smtClean="0"/>
              <a:t>20</a:t>
            </a:r>
            <a:r>
              <a:rPr lang="zh-TW" altLang="en-US" dirty="0" smtClean="0"/>
              <a:t>測試</a:t>
            </a:r>
            <a:endParaRPr lang="en-US" altLang="zh-TW" dirty="0" smtClean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新協祥預計下週拿到測試吸盤</a:t>
            </a:r>
            <a:endParaRPr lang="en-US" altLang="zh-TW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zh-TW" altLang="en-US" dirty="0" smtClean="0"/>
              <a:t>吸盤治具</a:t>
            </a:r>
            <a:r>
              <a:rPr lang="en-US" altLang="zh-TW" dirty="0" smtClean="0"/>
              <a:t>-</a:t>
            </a:r>
            <a:r>
              <a:rPr lang="zh-TW" altLang="en-US" dirty="0"/>
              <a:t>吸盤</a:t>
            </a:r>
            <a:r>
              <a:rPr lang="en-US" altLang="zh-TW" dirty="0"/>
              <a:t>+</a:t>
            </a:r>
            <a:r>
              <a:rPr lang="zh-TW" altLang="en-US" dirty="0"/>
              <a:t>緩衝精</a:t>
            </a:r>
            <a:r>
              <a:rPr lang="zh-TW" altLang="en-US" dirty="0" smtClean="0"/>
              <a:t>具</a:t>
            </a:r>
            <a:endParaRPr lang="en-US" altLang="zh-TW" dirty="0" smtClean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錡鋒客製化，設計中</a:t>
            </a:r>
            <a:r>
              <a:rPr lang="en-US" altLang="zh-TW" dirty="0" smtClean="0"/>
              <a:t>(</a:t>
            </a:r>
            <a:r>
              <a:rPr lang="zh-TW" altLang="en-US" dirty="0" smtClean="0"/>
              <a:t>待報價</a:t>
            </a:r>
            <a:r>
              <a:rPr lang="en-US" altLang="zh-TW" dirty="0" smtClean="0"/>
              <a:t>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新</a:t>
            </a:r>
            <a:r>
              <a:rPr lang="zh-TW" altLang="en-US" dirty="0"/>
              <a:t>協</a:t>
            </a:r>
            <a:r>
              <a:rPr lang="zh-TW" altLang="en-US" dirty="0" smtClean="0"/>
              <a:t>祥具模組化，待測試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3D</a:t>
            </a:r>
            <a:r>
              <a:rPr lang="zh-TW" altLang="en-US" dirty="0" smtClean="0"/>
              <a:t>視覺任務測試</a:t>
            </a:r>
            <a:r>
              <a:rPr lang="en-US" altLang="zh-TW" dirty="0" smtClean="0"/>
              <a:t>(</a:t>
            </a:r>
            <a:r>
              <a:rPr lang="zh-TW" altLang="en-US" dirty="0" smtClean="0"/>
              <a:t>完成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內容版面配置區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951284"/>
            <a:ext cx="2985331" cy="223899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2" t="26847" r="14046" b="38728"/>
          <a:stretch/>
        </p:blipFill>
        <p:spPr>
          <a:xfrm rot="10800000" flipH="1">
            <a:off x="6012160" y="3087592"/>
            <a:ext cx="2985925" cy="18694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197569" y="956845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錡鋒</a:t>
            </a:r>
          </a:p>
        </p:txBody>
      </p:sp>
      <p:sp>
        <p:nvSpPr>
          <p:cNvPr id="7" name="矩形 6"/>
          <p:cNvSpPr/>
          <p:nvPr/>
        </p:nvSpPr>
        <p:spPr>
          <a:xfrm>
            <a:off x="7889495" y="3094465"/>
            <a:ext cx="110799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新協祥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316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測試反饋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 smtClean="0"/>
              <a:t>直徑</a:t>
            </a:r>
            <a:r>
              <a:rPr lang="en-US" altLang="zh-TW" dirty="0" smtClean="0"/>
              <a:t>20</a:t>
            </a:r>
            <a:r>
              <a:rPr lang="zh-TW" altLang="en-US" dirty="0" smtClean="0"/>
              <a:t>測試反饋：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紅圈的</a:t>
            </a:r>
            <a:r>
              <a:rPr lang="en-US" altLang="zh-TW" dirty="0" smtClean="0"/>
              <a:t>4.5</a:t>
            </a:r>
            <a:r>
              <a:rPr lang="zh-TW" altLang="en-US" dirty="0" smtClean="0"/>
              <a:t>折能順應乾燥包的表面</a:t>
            </a:r>
            <a:endParaRPr lang="en-US" altLang="zh-TW" dirty="0" smtClean="0"/>
          </a:p>
          <a:p>
            <a:r>
              <a:rPr lang="zh-TW" altLang="en-US" dirty="0" smtClean="0"/>
              <a:t>，利於取物，不須考慮萬向接頭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 startAt="2"/>
            </a:pPr>
            <a:r>
              <a:rPr lang="zh-TW" altLang="en-US" dirty="0" smtClean="0"/>
              <a:t>成功取物率</a:t>
            </a:r>
            <a:r>
              <a:rPr lang="en-US" altLang="zh-TW" dirty="0" smtClean="0"/>
              <a:t>60%</a:t>
            </a:r>
            <a:r>
              <a:rPr lang="zh-TW" altLang="en-US" dirty="0" smtClean="0"/>
              <a:t>，</a:t>
            </a:r>
            <a:r>
              <a:rPr lang="en-US" altLang="zh-TW" dirty="0" smtClean="0">
                <a:solidFill>
                  <a:srgbClr val="FF0000"/>
                </a:solidFill>
              </a:rPr>
              <a:t>3D</a:t>
            </a:r>
            <a:r>
              <a:rPr lang="zh-TW" altLang="en-US" dirty="0" smtClean="0">
                <a:solidFill>
                  <a:srgbClr val="FF0000"/>
                </a:solidFill>
              </a:rPr>
              <a:t>判別成功</a:t>
            </a:r>
            <a:r>
              <a:rPr lang="en-US" altLang="zh-TW" dirty="0" smtClean="0">
                <a:solidFill>
                  <a:srgbClr val="FF0000"/>
                </a:solidFill>
              </a:rPr>
              <a:t>50</a:t>
            </a:r>
            <a:r>
              <a:rPr lang="zh-TW" altLang="en-US" dirty="0" smtClean="0">
                <a:solidFill>
                  <a:srgbClr val="FF0000"/>
                </a:solidFill>
              </a:rPr>
              <a:t>次</a:t>
            </a:r>
            <a:r>
              <a:rPr lang="zh-TW" altLang="en-US" dirty="0">
                <a:solidFill>
                  <a:schemeClr val="tx1"/>
                </a:solidFill>
              </a:rPr>
              <a:t>；</a:t>
            </a:r>
            <a:r>
              <a:rPr lang="en-US" altLang="zh-TW" dirty="0" smtClean="0"/>
              <a:t>20</a:t>
            </a:r>
            <a:r>
              <a:rPr lang="zh-TW" altLang="en-US" dirty="0" smtClean="0"/>
              <a:t>次</a:t>
            </a:r>
            <a:endParaRPr lang="en-US" altLang="zh-TW" dirty="0" smtClean="0"/>
          </a:p>
          <a:p>
            <a:r>
              <a:rPr lang="zh-TW" altLang="en-US" dirty="0" smtClean="0"/>
              <a:t>失敗取物中，本次測試的氣壓管路較長，導致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吸力不足</a:t>
            </a:r>
            <a:r>
              <a:rPr lang="zh-TW" altLang="en-US" dirty="0" smtClean="0"/>
              <a:t>失敗取物為</a:t>
            </a:r>
            <a:r>
              <a:rPr lang="en-US" altLang="zh-TW" dirty="0" smtClean="0">
                <a:solidFill>
                  <a:srgbClr val="FF0000"/>
                </a:solidFill>
              </a:rPr>
              <a:t>15</a:t>
            </a:r>
            <a:r>
              <a:rPr lang="zh-TW" altLang="en-US" dirty="0" smtClean="0">
                <a:solidFill>
                  <a:srgbClr val="FF0000"/>
                </a:solidFill>
              </a:rPr>
              <a:t>次</a:t>
            </a:r>
            <a:r>
              <a:rPr lang="zh-TW" altLang="en-US" dirty="0" smtClean="0"/>
              <a:t>；</a:t>
            </a:r>
            <a:r>
              <a:rPr lang="zh-TW" altLang="en-US" dirty="0" smtClean="0">
                <a:solidFill>
                  <a:srgbClr val="FF0000"/>
                </a:solidFill>
              </a:rPr>
              <a:t>視覺判讀錯誤為</a:t>
            </a:r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r>
              <a:rPr lang="zh-TW" altLang="en-US" dirty="0" smtClean="0">
                <a:solidFill>
                  <a:srgbClr val="FF0000"/>
                </a:solidFill>
              </a:rPr>
              <a:t>次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26777" r="14276"/>
          <a:stretch/>
        </p:blipFill>
        <p:spPr>
          <a:xfrm rot="5400000">
            <a:off x="5733821" y="1527835"/>
            <a:ext cx="3280973" cy="2745304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7497325" y="2745241"/>
            <a:ext cx="810090" cy="6816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35831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 smtClean="0"/>
              <a:t>直徑</a:t>
            </a:r>
            <a:r>
              <a:rPr lang="en-US" altLang="zh-TW" dirty="0"/>
              <a:t>1</a:t>
            </a:r>
            <a:r>
              <a:rPr lang="en-US" altLang="zh-TW" dirty="0" smtClean="0"/>
              <a:t>0</a:t>
            </a:r>
            <a:r>
              <a:rPr lang="zh-TW" altLang="en-US" dirty="0" smtClean="0"/>
              <a:t>測試反饋：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成功取物率</a:t>
            </a:r>
            <a:r>
              <a:rPr lang="en-US" altLang="zh-TW" dirty="0" smtClean="0"/>
              <a:t>68%</a:t>
            </a:r>
            <a:r>
              <a:rPr lang="zh-TW" altLang="en-US" dirty="0" smtClean="0"/>
              <a:t>，</a:t>
            </a:r>
            <a:r>
              <a:rPr lang="en-US" altLang="zh-TW" dirty="0" smtClean="0">
                <a:solidFill>
                  <a:srgbClr val="FF0000"/>
                </a:solidFill>
              </a:rPr>
              <a:t>3D</a:t>
            </a:r>
            <a:r>
              <a:rPr lang="zh-TW" altLang="en-US" dirty="0" smtClean="0">
                <a:solidFill>
                  <a:srgbClr val="FF0000"/>
                </a:solidFill>
              </a:rPr>
              <a:t>判別成功</a:t>
            </a:r>
            <a:r>
              <a:rPr lang="en-US" altLang="zh-TW" dirty="0" smtClean="0">
                <a:solidFill>
                  <a:srgbClr val="FF0000"/>
                </a:solidFill>
              </a:rPr>
              <a:t>50</a:t>
            </a:r>
            <a:r>
              <a:rPr lang="zh-TW" altLang="en-US" dirty="0" smtClean="0">
                <a:solidFill>
                  <a:srgbClr val="FF0000"/>
                </a:solidFill>
              </a:rPr>
              <a:t>次</a:t>
            </a:r>
            <a:r>
              <a:rPr lang="zh-TW" altLang="en-US" dirty="0" smtClean="0">
                <a:solidFill>
                  <a:schemeClr val="tx1"/>
                </a:solidFill>
              </a:rPr>
              <a:t>；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因吸力不足取物失敗</a:t>
            </a:r>
            <a:r>
              <a:rPr lang="en-US" altLang="zh-TW" dirty="0" smtClean="0"/>
              <a:t>16</a:t>
            </a:r>
            <a:r>
              <a:rPr lang="zh-TW" altLang="en-US" dirty="0" smtClean="0"/>
              <a:t>次</a:t>
            </a:r>
            <a:endParaRPr lang="en-US" altLang="zh-TW" dirty="0" smtClean="0"/>
          </a:p>
          <a:p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測試反饋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135" y="890527"/>
            <a:ext cx="2700300" cy="20252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135" y="2983260"/>
            <a:ext cx="2700300" cy="202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0333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en-US" altLang="zh-TW" dirty="0"/>
              <a:t>TM</a:t>
            </a:r>
            <a:r>
              <a:rPr lang="zh-TW" altLang="en-US" dirty="0"/>
              <a:t> </a:t>
            </a:r>
            <a:r>
              <a:rPr lang="en-US" altLang="zh-TW" dirty="0"/>
              <a:t>robot</a:t>
            </a:r>
            <a:r>
              <a:rPr lang="zh-TW" altLang="en-US" dirty="0" smtClean="0"/>
              <a:t>課程</a:t>
            </a:r>
            <a:r>
              <a:rPr lang="en-US" altLang="zh-TW" dirty="0" smtClean="0"/>
              <a:t>(2</a:t>
            </a:r>
            <a:r>
              <a:rPr lang="zh-TW" altLang="en-US" dirty="0" smtClean="0"/>
              <a:t>月</a:t>
            </a:r>
            <a:r>
              <a:rPr lang="en-US" altLang="zh-TW" dirty="0" smtClean="0"/>
              <a:t>-4</a:t>
            </a:r>
            <a:r>
              <a:rPr lang="zh-TW" altLang="en-US" dirty="0" smtClean="0"/>
              <a:t>月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3074103213"/>
              </p:ext>
            </p:extLst>
          </p:nvPr>
        </p:nvGraphicFramePr>
        <p:xfrm>
          <a:off x="557213" y="1536700"/>
          <a:ext cx="8380412" cy="333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390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zh-TW" altLang="en-US" dirty="0" smtClean="0"/>
              <a:t>外骨骼機器人評估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1545320862"/>
              </p:ext>
            </p:extLst>
          </p:nvPr>
        </p:nvGraphicFramePr>
        <p:xfrm>
          <a:off x="557213" y="1536700"/>
          <a:ext cx="8380412" cy="333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55963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dirty="0" smtClean="0"/>
              <a:t>外骨骼機器人測試</a:t>
            </a:r>
            <a:r>
              <a:rPr lang="en-US" altLang="zh-TW" dirty="0" smtClean="0"/>
              <a:t>(</a:t>
            </a:r>
            <a:r>
              <a:rPr lang="en-US" altLang="zh-TW" dirty="0" smtClean="0">
                <a:latin typeface="微軟正黑體" panose="020B0604030504040204" pitchFamily="34" charset="-120"/>
              </a:rPr>
              <a:t>ATOUN</a:t>
            </a:r>
            <a:r>
              <a:rPr lang="zh-TW" altLang="en-US" dirty="0" smtClean="0">
                <a:latin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</a:rPr>
              <a:t>Model Y)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altLang="zh-TW" dirty="0" smtClean="0"/>
              <a:t>3/10</a:t>
            </a:r>
            <a:r>
              <a:rPr lang="zh-TW" altLang="en-US" dirty="0" smtClean="0"/>
              <a:t> </a:t>
            </a:r>
            <a:r>
              <a:rPr lang="en-US" altLang="zh-TW" dirty="0" smtClean="0"/>
              <a:t>9:00-11:00</a:t>
            </a:r>
            <a:r>
              <a:rPr lang="zh-TW" altLang="en-US" dirty="0" smtClean="0"/>
              <a:t>測試</a:t>
            </a:r>
            <a:endParaRPr lang="en-US" altLang="zh-TW" dirty="0" smtClean="0"/>
          </a:p>
          <a:p>
            <a:r>
              <a:rPr lang="zh-TW" altLang="en-US" dirty="0" smtClean="0"/>
              <a:t>實際使用時間</a:t>
            </a:r>
            <a:r>
              <a:rPr lang="en-US" altLang="zh-TW" dirty="0" smtClean="0"/>
              <a:t>2</a:t>
            </a:r>
            <a:r>
              <a:rPr lang="zh-TW" altLang="en-US" dirty="0" smtClean="0"/>
              <a:t>小時</a:t>
            </a:r>
            <a:endParaRPr lang="en-US" altLang="zh-TW" dirty="0" smtClean="0"/>
          </a:p>
          <a:p>
            <a:r>
              <a:rPr lang="zh-TW" altLang="en-US" dirty="0" smtClean="0"/>
              <a:t>意見反饋</a:t>
            </a:r>
            <a:r>
              <a:rPr lang="en-US" altLang="zh-TW" dirty="0" smtClean="0"/>
              <a:t>1</a:t>
            </a:r>
            <a:r>
              <a:rPr lang="zh-TW" altLang="en-US" dirty="0" smtClean="0"/>
              <a:t>：虛線處壓迫肩頸</a:t>
            </a:r>
            <a:endParaRPr lang="en-US" altLang="zh-TW" dirty="0" smtClean="0"/>
          </a:p>
          <a:p>
            <a:r>
              <a:rPr lang="zh-TW" altLang="en-US" dirty="0" smtClean="0"/>
              <a:t>意見反饋</a:t>
            </a:r>
            <a:r>
              <a:rPr lang="en-US" altLang="zh-TW" dirty="0" smtClean="0"/>
              <a:t>2</a:t>
            </a:r>
            <a:r>
              <a:rPr lang="zh-TW" altLang="en-US" dirty="0" smtClean="0"/>
              <a:t>：省力感測位置與實際搬運情境不符</a:t>
            </a:r>
            <a:endParaRPr lang="en-US" altLang="zh-TW" dirty="0" smtClean="0"/>
          </a:p>
          <a:p>
            <a:r>
              <a:rPr lang="zh-TW" altLang="en-US" dirty="0" smtClean="0"/>
              <a:t>意見反饋</a:t>
            </a:r>
            <a:r>
              <a:rPr lang="en-US" altLang="zh-TW" dirty="0" smtClean="0"/>
              <a:t>3</a:t>
            </a:r>
            <a:r>
              <a:rPr lang="zh-TW" altLang="en-US" dirty="0" smtClean="0"/>
              <a:t>：適合用於雙手搬運物品</a:t>
            </a:r>
            <a:endParaRPr lang="en-US" altLang="zh-TW" dirty="0" smtClean="0"/>
          </a:p>
          <a:p>
            <a:r>
              <a:rPr lang="zh-TW" altLang="en-US" dirty="0" smtClean="0"/>
              <a:t>意見反饋</a:t>
            </a:r>
            <a:r>
              <a:rPr lang="en-US" altLang="zh-TW" dirty="0" smtClean="0"/>
              <a:t>4</a:t>
            </a:r>
            <a:r>
              <a:rPr lang="zh-TW" altLang="en-US" dirty="0" smtClean="0"/>
              <a:t>：省力於二頭肌、三頭肌，對於提取物品</a:t>
            </a:r>
            <a:endParaRPr lang="en-US" altLang="zh-TW" dirty="0" smtClean="0"/>
          </a:p>
          <a:p>
            <a:r>
              <a:rPr lang="en-US" altLang="zh-TW" dirty="0"/>
              <a:t>	</a:t>
            </a:r>
            <a:r>
              <a:rPr lang="zh-TW" altLang="en-US" dirty="0" smtClean="0"/>
              <a:t>       輔助有限</a:t>
            </a:r>
            <a:endParaRPr lang="en-US" altLang="zh-TW" dirty="0" smtClean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/>
          <a:srcRect l="75243" t="43755" r="12803" b="23741"/>
          <a:stretch/>
        </p:blipFill>
        <p:spPr>
          <a:xfrm>
            <a:off x="6732240" y="1626645"/>
            <a:ext cx="1710190" cy="2615584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7313730" y="1716655"/>
            <a:ext cx="547210" cy="55311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32532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xmlns="" id="{CEF22609-4ED9-4844-8AFE-8EAA38299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5781" l="9951" r="89803">
                        <a14:foregroundMark x1="42383" y1="87813" x2="50491" y2="94063"/>
                        <a14:foregroundMark x1="50491" y1="94063" x2="60442" y2="91719"/>
                        <a14:foregroundMark x1="60442" y1="91719" x2="62162" y2="87969"/>
                        <a14:foregroundMark x1="48403" y1="95781" x2="57002" y2="95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8722" y="1616285"/>
            <a:ext cx="4186557" cy="3291642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sz="quarter" idx="2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7" b="8629"/>
          <a:stretch/>
        </p:blipFill>
        <p:spPr>
          <a:xfrm>
            <a:off x="1090230" y="1994713"/>
            <a:ext cx="2115235" cy="1500740"/>
          </a:xfrm>
          <a:effectLst>
            <a:softEdge rad="31750"/>
          </a:effec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</a:rPr>
              <a:t>模組化仿生手掌</a:t>
            </a:r>
            <a:r>
              <a:rPr lang="en-US" altLang="zh-TW" dirty="0" smtClean="0">
                <a:latin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</a:rPr>
              <a:t>應用情境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1" b="7564"/>
          <a:stretch/>
        </p:blipFill>
        <p:spPr>
          <a:xfrm>
            <a:off x="1106615" y="3508078"/>
            <a:ext cx="2115235" cy="138722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2"/>
          <a:stretch/>
        </p:blipFill>
        <p:spPr>
          <a:xfrm>
            <a:off x="6237185" y="1993638"/>
            <a:ext cx="2002177" cy="150181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039" y="3508078"/>
            <a:ext cx="2003323" cy="150181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圓角矩形 10"/>
          <p:cNvSpPr/>
          <p:nvPr/>
        </p:nvSpPr>
        <p:spPr>
          <a:xfrm>
            <a:off x="527865" y="1401621"/>
            <a:ext cx="3189040" cy="360827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5517105" y="1401620"/>
            <a:ext cx="3330370" cy="3685969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580807" y="1463669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3K</a:t>
            </a:r>
            <a:r>
              <a:rPr lang="zh-TW" altLang="en-US" sz="2400" dirty="0" smtClean="0"/>
              <a:t>環境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375925" y="146366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多型態夾持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7790494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6011" y="1589141"/>
            <a:ext cx="3660406" cy="2745305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dirty="0" smtClean="0"/>
              <a:t>外骨骼機器人測試</a:t>
            </a:r>
            <a:r>
              <a:rPr lang="en-US" altLang="zh-TW" dirty="0" smtClean="0"/>
              <a:t>(</a:t>
            </a:r>
            <a:r>
              <a:rPr lang="en-US" altLang="zh-TW" dirty="0" smtClean="0">
                <a:latin typeface="微軟正黑體" panose="020B0604030504040204" pitchFamily="34" charset="-120"/>
              </a:rPr>
              <a:t>ATOUN</a:t>
            </a:r>
            <a:r>
              <a:rPr lang="zh-TW" altLang="en-US" dirty="0" smtClean="0">
                <a:latin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</a:rPr>
              <a:t>Model Y)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56451" y="1587397"/>
            <a:ext cx="3662400" cy="27468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15371" y="1587397"/>
            <a:ext cx="3662400" cy="27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8032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</a:rPr>
              <a:t>模組化仿生手掌</a:t>
            </a:r>
            <a:r>
              <a:rPr lang="en-US" altLang="zh-TW" dirty="0" smtClean="0">
                <a:latin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</a:rPr>
              <a:t>模組化</a:t>
            </a:r>
            <a:r>
              <a:rPr lang="zh-TW" altLang="en-US" dirty="0">
                <a:latin typeface="微軟正黑體" panose="020B0604030504040204" pitchFamily="34" charset="-120"/>
              </a:rPr>
              <a:t>方式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82462C61-C6DE-4CB1-B82C-BDF2F8005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55" y="2256715"/>
            <a:ext cx="2567162" cy="1957889"/>
          </a:xfrm>
          <a:prstGeom prst="rect">
            <a:avLst/>
          </a:prstGeom>
        </p:spPr>
      </p:pic>
      <p:pic>
        <p:nvPicPr>
          <p:cNvPr id="6" name="Picture 2" descr="台灣雄克-機械手換爪機構,機械手換爪系統">
            <a:extLst>
              <a:ext uri="{FF2B5EF4-FFF2-40B4-BE49-F238E27FC236}">
                <a16:creationId xmlns:a16="http://schemas.microsoft.com/office/drawing/2014/main" xmlns="" id="{95EAFB85-A386-4703-84B8-6872AEF03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15" y="2329152"/>
            <a:ext cx="1268938" cy="147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內容版面配置區 4">
            <a:extLst>
              <a:ext uri="{FF2B5EF4-FFF2-40B4-BE49-F238E27FC236}">
                <a16:creationId xmlns:a16="http://schemas.microsoft.com/office/drawing/2014/main" xmlns="" id="{CEF22609-4ED9-4844-8AFE-8EAA38299C56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781" l="9951" r="89803">
                        <a14:foregroundMark x1="42383" y1="87813" x2="50491" y2="94063"/>
                        <a14:foregroundMark x1="50491" y1="94063" x2="60442" y2="91719"/>
                        <a14:foregroundMark x1="60442" y1="91719" x2="62162" y2="87969"/>
                        <a14:foregroundMark x1="48403" y1="95781" x2="57002" y2="95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3963" y="1401620"/>
            <a:ext cx="4236074" cy="333057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567178" y="173349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手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331205" y="173349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腳本控</a:t>
            </a:r>
            <a:r>
              <a:rPr lang="zh-TW" altLang="en-US" sz="2800" dirty="0"/>
              <a:t>制</a:t>
            </a:r>
          </a:p>
        </p:txBody>
      </p:sp>
    </p:spTree>
    <p:extLst>
      <p:ext uri="{BB962C8B-B14F-4D97-AF65-F5344CB8AC3E}">
        <p14:creationId xmlns:p14="http://schemas.microsoft.com/office/powerpoint/2010/main" val="56806981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1491630"/>
            <a:ext cx="3330575" cy="3330575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無塵布折疊自動化評估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針</a:t>
            </a:r>
            <a:r>
              <a:rPr lang="zh-TW" altLang="en-US" dirty="0"/>
              <a:t>型</a:t>
            </a:r>
            <a:r>
              <a:rPr lang="zh-TW" altLang="en-US" dirty="0" smtClean="0"/>
              <a:t>夾具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01620"/>
            <a:ext cx="3591623" cy="320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2915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</a:rPr>
              <a:t>模組化</a:t>
            </a:r>
            <a:r>
              <a:rPr lang="zh-TW" altLang="en-US" dirty="0">
                <a:latin typeface="微軟正黑體" panose="020B0604030504040204" pitchFamily="34" charset="-120"/>
              </a:rPr>
              <a:t>仿生</a:t>
            </a:r>
            <a:r>
              <a:rPr lang="zh-TW" altLang="en-US" dirty="0" smtClean="0">
                <a:latin typeface="微軟正黑體" panose="020B0604030504040204" pitchFamily="34" charset="-120"/>
              </a:rPr>
              <a:t>手掌</a:t>
            </a:r>
            <a:r>
              <a:rPr lang="en-US" altLang="zh-TW" dirty="0" smtClean="0">
                <a:latin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</a:rPr>
              <a:t>成本</a:t>
            </a:r>
            <a:r>
              <a:rPr lang="zh-TW" altLang="en-US" dirty="0">
                <a:latin typeface="微軟正黑體" panose="020B0604030504040204" pitchFamily="34" charset="-120"/>
              </a:rPr>
              <a:t>預估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088613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éææ©å¨äºº| TM Robot åä½æ©å¨äººæ´å±éä»¶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286" y="1219440"/>
            <a:ext cx="1362363" cy="136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內容版面配置區 7"/>
          <p:cNvPicPr>
            <a:picLocks noGrp="1" noChangeAspect="1"/>
          </p:cNvPicPr>
          <p:nvPr>
            <p:ph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222" y="3617271"/>
            <a:ext cx="1910146" cy="1432609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386535" y="858591"/>
            <a:ext cx="6591635" cy="720000"/>
            <a:chOff x="654313" y="1561081"/>
            <a:chExt cx="6591635" cy="720000"/>
          </a:xfrm>
        </p:grpSpPr>
        <p:sp>
          <p:nvSpPr>
            <p:cNvPr id="4" name="圓角矩形 3"/>
            <p:cNvSpPr/>
            <p:nvPr/>
          </p:nvSpPr>
          <p:spPr>
            <a:xfrm>
              <a:off x="654313" y="1561081"/>
              <a:ext cx="1080000" cy="72000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2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3D</a:t>
              </a:r>
              <a:r>
                <a:rPr lang="zh-TW" altLang="en-US" sz="12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視覺拾</a:t>
              </a:r>
              <a:endParaRPr lang="en-US" altLang="zh-TW" sz="1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dist"/>
              <a:r>
                <a:rPr lang="zh-TW" altLang="en-US" sz="12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乾燥包</a:t>
              </a:r>
              <a:endPara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3410130" y="1561081"/>
              <a:ext cx="1080000" cy="72000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2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Landmark</a:t>
              </a:r>
              <a:r>
                <a:rPr lang="zh-TW" altLang="en-US" sz="12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定位</a:t>
              </a:r>
              <a:endPara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6165948" y="1561081"/>
              <a:ext cx="1080000" cy="72000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角度判別</a:t>
              </a:r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7055839" y="2368541"/>
            <a:ext cx="18187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050" dirty="0" smtClean="0">
                <a:solidFill>
                  <a:srgbClr val="0000FF"/>
                </a:solidFill>
              </a:rPr>
              <a:t>角度判別</a:t>
            </a:r>
            <a:endParaRPr lang="en-US" altLang="zh-TW" sz="1050" dirty="0" smtClean="0">
              <a:solidFill>
                <a:srgbClr val="0000FF"/>
              </a:solidFill>
            </a:endParaRPr>
          </a:p>
          <a:p>
            <a:pPr algn="l"/>
            <a:r>
              <a:rPr lang="en-US" altLang="zh-TW" sz="1050" dirty="0" smtClean="0">
                <a:solidFill>
                  <a:srgbClr val="0000FF"/>
                </a:solidFill>
              </a:rPr>
              <a:t>1.</a:t>
            </a:r>
            <a:r>
              <a:rPr lang="zh-TW" altLang="en-US" sz="1050" dirty="0" smtClean="0">
                <a:solidFill>
                  <a:srgbClr val="0000FF"/>
                </a:solidFill>
              </a:rPr>
              <a:t> 多個定位點對齊任務判斷</a:t>
            </a:r>
            <a:r>
              <a:rPr lang="en-US" altLang="zh-TW" sz="1050" dirty="0" smtClean="0">
                <a:solidFill>
                  <a:srgbClr val="0000FF"/>
                </a:solidFill>
              </a:rPr>
              <a:t>(</a:t>
            </a:r>
            <a:r>
              <a:rPr lang="zh-TW" altLang="en-US" sz="1050" dirty="0" smtClean="0">
                <a:solidFill>
                  <a:srgbClr val="0000FF"/>
                </a:solidFill>
              </a:rPr>
              <a:t>過程較繁瑣</a:t>
            </a:r>
            <a:r>
              <a:rPr lang="en-US" altLang="zh-TW" sz="1050" dirty="0" smtClean="0">
                <a:solidFill>
                  <a:srgbClr val="0000FF"/>
                </a:solidFill>
              </a:rPr>
              <a:t>)</a:t>
            </a:r>
          </a:p>
          <a:p>
            <a:pPr algn="l"/>
            <a:r>
              <a:rPr lang="en-US" altLang="zh-TW" sz="1050" dirty="0" smtClean="0">
                <a:solidFill>
                  <a:srgbClr val="0000FF"/>
                </a:solidFill>
              </a:rPr>
              <a:t>2.</a:t>
            </a:r>
            <a:r>
              <a:rPr lang="zh-TW" altLang="en-US" sz="1050" dirty="0" smtClean="0">
                <a:solidFill>
                  <a:srgbClr val="0000FF"/>
                </a:solidFill>
              </a:rPr>
              <a:t> </a:t>
            </a:r>
            <a:r>
              <a:rPr lang="en-US" altLang="zh-TW" sz="1050" dirty="0" smtClean="0">
                <a:solidFill>
                  <a:srgbClr val="0000FF"/>
                </a:solidFill>
              </a:rPr>
              <a:t>AOI</a:t>
            </a:r>
            <a:r>
              <a:rPr lang="zh-TW" altLang="en-US" sz="1050" dirty="0" smtClean="0">
                <a:solidFill>
                  <a:srgbClr val="0000FF"/>
                </a:solidFill>
              </a:rPr>
              <a:t>判斷乾燥包選轉角度</a:t>
            </a:r>
            <a:r>
              <a:rPr lang="en-US" altLang="zh-TW" sz="1050" dirty="0" smtClean="0">
                <a:solidFill>
                  <a:srgbClr val="0000FF"/>
                </a:solidFill>
              </a:rPr>
              <a:t>(</a:t>
            </a:r>
            <a:r>
              <a:rPr lang="zh-TW" altLang="en-US" sz="1050" dirty="0" smtClean="0">
                <a:solidFill>
                  <a:srgbClr val="0000FF"/>
                </a:solidFill>
              </a:rPr>
              <a:t>擴充功能</a:t>
            </a:r>
            <a:r>
              <a:rPr lang="en-US" altLang="zh-TW" sz="1050" dirty="0" smtClean="0">
                <a:solidFill>
                  <a:srgbClr val="0000FF"/>
                </a:solidFill>
              </a:rPr>
              <a:t>)</a:t>
            </a:r>
          </a:p>
        </p:txBody>
      </p:sp>
      <p:grpSp>
        <p:nvGrpSpPr>
          <p:cNvPr id="17" name="群組 16"/>
          <p:cNvGrpSpPr/>
          <p:nvPr/>
        </p:nvGrpSpPr>
        <p:grpSpPr>
          <a:xfrm>
            <a:off x="3107685" y="2823082"/>
            <a:ext cx="3835817" cy="720000"/>
            <a:chOff x="1209145" y="2556026"/>
            <a:chExt cx="3835817" cy="720000"/>
          </a:xfrm>
        </p:grpSpPr>
        <p:sp>
          <p:nvSpPr>
            <p:cNvPr id="60" name="圓角矩形 59"/>
            <p:cNvSpPr/>
            <p:nvPr/>
          </p:nvSpPr>
          <p:spPr>
            <a:xfrm>
              <a:off x="3964962" y="2556026"/>
              <a:ext cx="1080000" cy="72000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2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12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內槽定位</a:t>
              </a:r>
              <a:endParaRPr lang="en-US" altLang="zh-TW" sz="1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1209145" y="2556026"/>
              <a:ext cx="1080000" cy="72000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2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拾取</a:t>
              </a:r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</a:t>
              </a:r>
              <a:r>
                <a:rPr lang="zh-TW" altLang="en-US" sz="12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箱</a:t>
              </a:r>
              <a:endPara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26777" r="14276"/>
          <a:stretch/>
        </p:blipFill>
        <p:spPr>
          <a:xfrm rot="5400000">
            <a:off x="1628552" y="1609676"/>
            <a:ext cx="1318148" cy="110294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1877505" y="9762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4605256" y="9762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 flipH="1">
            <a:off x="4550423" y="294515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>
            <a:off x="6195854" y="1671942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331" y="971024"/>
            <a:ext cx="1839091" cy="137931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6" cstate="print"/>
          <a:srcRect l="39429" t="44265" r="19806" b="18231"/>
          <a:stretch/>
        </p:blipFill>
        <p:spPr>
          <a:xfrm>
            <a:off x="2757674" y="3601234"/>
            <a:ext cx="2825990" cy="146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92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穩定度測試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 smtClean="0"/>
              <a:t>速度：</a:t>
            </a:r>
            <a:r>
              <a:rPr lang="en-US" altLang="zh-TW" dirty="0" smtClean="0"/>
              <a:t>30%</a:t>
            </a:r>
          </a:p>
          <a:p>
            <a:r>
              <a:rPr lang="zh-TW" altLang="en-US" dirty="0" smtClean="0"/>
              <a:t>循環次數：</a:t>
            </a:r>
            <a:r>
              <a:rPr lang="en-US" altLang="zh-TW" dirty="0" smtClean="0"/>
              <a:t>15</a:t>
            </a:r>
            <a:r>
              <a:rPr lang="zh-TW" altLang="en-US" dirty="0" smtClean="0"/>
              <a:t>次</a:t>
            </a:r>
            <a:endParaRPr lang="en-US" altLang="zh-TW" dirty="0" smtClean="0"/>
          </a:p>
          <a:p>
            <a:r>
              <a:rPr lang="zh-TW" altLang="en-US" dirty="0" smtClean="0"/>
              <a:t>總投放：</a:t>
            </a:r>
            <a:r>
              <a:rPr lang="en-US" altLang="zh-TW" dirty="0" smtClean="0"/>
              <a:t>30</a:t>
            </a:r>
            <a:r>
              <a:rPr lang="zh-TW" altLang="en-US" dirty="0" smtClean="0"/>
              <a:t>包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投放兩格為一個</a:t>
            </a:r>
            <a:r>
              <a:rPr lang="zh-TW" altLang="en-US" dirty="0" smtClean="0"/>
              <a:t>循環</a:t>
            </a:r>
            <a:r>
              <a:rPr lang="en-US" altLang="zh-TW" dirty="0"/>
              <a:t>)</a:t>
            </a:r>
          </a:p>
          <a:p>
            <a:r>
              <a:rPr lang="zh-TW" altLang="en-US" dirty="0" smtClean="0"/>
              <a:t>測試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個循環修正</a:t>
            </a:r>
            <a:r>
              <a:rPr lang="en-US" altLang="zh-TW" dirty="0" smtClean="0"/>
              <a:t>1</a:t>
            </a:r>
            <a:r>
              <a:rPr lang="zh-TW" altLang="en-US" dirty="0" smtClean="0"/>
              <a:t>次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1485054"/>
              </p:ext>
            </p:extLst>
          </p:nvPr>
        </p:nvGraphicFramePr>
        <p:xfrm>
          <a:off x="4121950" y="1671650"/>
          <a:ext cx="45005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56534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穩定度測試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 smtClean="0"/>
              <a:t>速度：</a:t>
            </a:r>
            <a:r>
              <a:rPr lang="en-US" altLang="zh-TW" dirty="0" smtClean="0"/>
              <a:t>30%</a:t>
            </a:r>
          </a:p>
          <a:p>
            <a:r>
              <a:rPr lang="zh-TW" altLang="en-US" dirty="0" smtClean="0"/>
              <a:t>循環次數：</a:t>
            </a:r>
            <a:r>
              <a:rPr lang="en-US" altLang="zh-TW" dirty="0" smtClean="0"/>
              <a:t>15</a:t>
            </a:r>
            <a:r>
              <a:rPr lang="zh-TW" altLang="en-US" dirty="0" smtClean="0"/>
              <a:t>次</a:t>
            </a:r>
            <a:endParaRPr lang="en-US" altLang="zh-TW" dirty="0" smtClean="0"/>
          </a:p>
          <a:p>
            <a:r>
              <a:rPr lang="zh-TW" altLang="en-US" dirty="0" smtClean="0"/>
              <a:t>總投放：</a:t>
            </a:r>
            <a:r>
              <a:rPr lang="en-US" altLang="zh-TW" dirty="0" smtClean="0"/>
              <a:t>30</a:t>
            </a:r>
            <a:r>
              <a:rPr lang="zh-TW" altLang="en-US" dirty="0" smtClean="0"/>
              <a:t>包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投放兩格為一個</a:t>
            </a:r>
            <a:r>
              <a:rPr lang="zh-TW" altLang="en-US" dirty="0" smtClean="0"/>
              <a:t>循環</a:t>
            </a:r>
            <a:r>
              <a:rPr lang="en-US" altLang="zh-TW" dirty="0"/>
              <a:t>)</a:t>
            </a:r>
          </a:p>
          <a:p>
            <a:r>
              <a:rPr lang="zh-TW" altLang="en-US" dirty="0" smtClean="0"/>
              <a:t>測試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個循環修正</a:t>
            </a:r>
            <a:r>
              <a:rPr lang="en-US" altLang="zh-TW" dirty="0" smtClean="0"/>
              <a:t>1</a:t>
            </a:r>
            <a:r>
              <a:rPr lang="zh-TW" altLang="en-US" dirty="0" smtClean="0"/>
              <a:t>次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06888"/>
              </p:ext>
            </p:extLst>
          </p:nvPr>
        </p:nvGraphicFramePr>
        <p:xfrm>
          <a:off x="3941930" y="1671650"/>
          <a:ext cx="4300636" cy="21038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2812"/>
                <a:gridCol w="846956"/>
                <a:gridCol w="846956"/>
                <a:gridCol w="846956"/>
                <a:gridCol w="846956"/>
              </a:tblGrid>
              <a:tr h="41697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smtClean="0">
                          <a:effectLst/>
                        </a:rPr>
                        <a:t>第</a:t>
                      </a:r>
                      <a:r>
                        <a:rPr lang="en-US" altLang="zh-TW" sz="1200" u="none" strike="noStrike" smtClean="0">
                          <a:effectLst/>
                        </a:rPr>
                        <a:t>1</a:t>
                      </a:r>
                      <a:r>
                        <a:rPr lang="zh-TW" altLang="en-US" sz="1200" u="none" strike="noStrike" smtClean="0">
                          <a:effectLst/>
                        </a:rPr>
                        <a:t>次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smtClean="0">
                          <a:effectLst/>
                        </a:rPr>
                        <a:t>第</a:t>
                      </a:r>
                      <a:r>
                        <a:rPr lang="en-US" altLang="zh-TW" sz="1200" u="none" strike="noStrike" smtClean="0">
                          <a:effectLst/>
                        </a:rPr>
                        <a:t>2</a:t>
                      </a:r>
                      <a:r>
                        <a:rPr lang="zh-TW" altLang="en-US" sz="1200" u="none" strike="noStrike" smtClean="0">
                          <a:effectLst/>
                        </a:rPr>
                        <a:t>次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 smtClean="0">
                          <a:effectLst/>
                        </a:rPr>
                        <a:t>第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3</a:t>
                      </a:r>
                      <a:r>
                        <a:rPr lang="zh-TW" altLang="en-US" sz="1200" u="none" strike="noStrike" dirty="0" smtClean="0">
                          <a:effectLst/>
                        </a:rPr>
                        <a:t>次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 smtClean="0">
                          <a:effectLst/>
                        </a:rPr>
                        <a:t>第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4</a:t>
                      </a:r>
                      <a:r>
                        <a:rPr lang="zh-TW" altLang="en-US" sz="1200" u="none" strike="noStrike" dirty="0" smtClean="0">
                          <a:effectLst/>
                        </a:rPr>
                        <a:t>次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1697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成功</a:t>
                      </a:r>
                      <a:r>
                        <a:rPr lang="zh-TW" altLang="en-US" sz="1200" u="none" strike="noStrike" dirty="0" smtClean="0">
                          <a:effectLst/>
                        </a:rPr>
                        <a:t>投放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(</a:t>
                      </a:r>
                      <a:r>
                        <a:rPr lang="zh-TW" altLang="en-US" sz="1200" u="none" strike="noStrike" dirty="0" smtClean="0">
                          <a:effectLst/>
                        </a:rPr>
                        <a:t>包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)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28</a:t>
                      </a:r>
                      <a:endParaRPr lang="en-US" altLang="zh-TW" sz="12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1697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失敗</a:t>
                      </a:r>
                      <a:r>
                        <a:rPr lang="zh-TW" altLang="en-US" sz="1200" u="none" strike="noStrike" dirty="0" smtClean="0">
                          <a:effectLst/>
                        </a:rPr>
                        <a:t>投放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(</a:t>
                      </a:r>
                      <a:r>
                        <a:rPr lang="zh-TW" altLang="en-US" sz="1200" u="none" strike="noStrike" dirty="0" smtClean="0">
                          <a:effectLst/>
                        </a:rPr>
                        <a:t>包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)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1697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總</a:t>
                      </a:r>
                      <a:r>
                        <a:rPr lang="zh-TW" altLang="en-US" sz="1200" u="none" strike="noStrike" dirty="0" smtClean="0">
                          <a:effectLst/>
                        </a:rPr>
                        <a:t>投放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(</a:t>
                      </a:r>
                      <a:r>
                        <a:rPr lang="zh-TW" altLang="en-US" sz="1200" u="none" strike="noStrike" dirty="0" smtClean="0">
                          <a:effectLst/>
                        </a:rPr>
                        <a:t>包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)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59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平均時間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137.2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134.6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157.4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124.4</a:t>
                      </a:r>
                      <a:endParaRPr lang="en-US" altLang="zh-TW" sz="12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364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71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126518</TotalTime>
  <Words>747</Words>
  <Application>Microsoft Office PowerPoint</Application>
  <PresentationFormat>如螢幕大小 (16:9)</PresentationFormat>
  <Paragraphs>202</Paragraphs>
  <Slides>31</Slides>
  <Notes>0</Notes>
  <HiddenSlides>19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1" baseType="lpstr">
      <vt:lpstr>Noto Sans CJK SC Medium</vt:lpstr>
      <vt:lpstr>微軟正黑體</vt:lpstr>
      <vt:lpstr>新細明體</vt:lpstr>
      <vt:lpstr>Arial</vt:lpstr>
      <vt:lpstr>Calibri</vt:lpstr>
      <vt:lpstr>Gill Sans MT</vt:lpstr>
      <vt:lpstr>Symbol</vt:lpstr>
      <vt:lpstr>Times New Roman</vt:lpstr>
      <vt:lpstr>Wingdings</vt:lpstr>
      <vt:lpstr>Office 佈景主題</vt:lpstr>
      <vt:lpstr>Weekly report</vt:lpstr>
      <vt:lpstr>PowerPoint 簡報</vt:lpstr>
      <vt:lpstr>模組化仿生手掌 應用情境</vt:lpstr>
      <vt:lpstr>模組化仿生手掌 模組化方式</vt:lpstr>
      <vt:lpstr>無塵布折疊自動化評估 針型夾具</vt:lpstr>
      <vt:lpstr>模組化仿生手掌 成本預估</vt:lpstr>
      <vt:lpstr>PowerPoint 簡報</vt:lpstr>
      <vt:lpstr>穩定度測試</vt:lpstr>
      <vt:lpstr>穩定度測試</vt:lpstr>
      <vt:lpstr>穩定度測試</vt:lpstr>
      <vt:lpstr>動力外骨骼-</vt:lpstr>
      <vt:lpstr>動力外骨骼-唐朝機器人</vt:lpstr>
      <vt:lpstr>Plan A  Robot+3D視覺</vt:lpstr>
      <vt:lpstr>Plan B  Robot+定位機構</vt:lpstr>
      <vt:lpstr>Plan B  XY 伺服平台+整料機</vt:lpstr>
      <vt:lpstr>柔性物件夾取機構</vt:lpstr>
      <vt:lpstr>L8B乾燥劑放置</vt:lpstr>
      <vt:lpstr>L8B乾燥劑放置</vt:lpstr>
      <vt:lpstr>L8B乾燥劑放置</vt:lpstr>
      <vt:lpstr>L8B乾燥劑放置</vt:lpstr>
      <vt:lpstr>L8B乾燥劑放置</vt:lpstr>
      <vt:lpstr>L8B乾燥劑放置</vt:lpstr>
      <vt:lpstr>吸盤測試</vt:lpstr>
      <vt:lpstr>測試反饋</vt:lpstr>
      <vt:lpstr>測試反饋</vt:lpstr>
      <vt:lpstr>測試反饋</vt:lpstr>
      <vt:lpstr>TM robot課程(2月-4月)</vt:lpstr>
      <vt:lpstr>外骨骼機器人評估</vt:lpstr>
      <vt:lpstr>外骨骼機器人測試(ATOUN Model Y) </vt:lpstr>
      <vt:lpstr>外骨骼機器人測試(ATOUN Model Y) </vt:lpstr>
      <vt:lpstr>PowerPoint 簡報</vt:lpstr>
    </vt:vector>
  </TitlesOfParts>
  <Company>BenQ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Kyle Ji 紀凱淵</cp:lastModifiedBy>
  <cp:revision>4204</cp:revision>
  <dcterms:created xsi:type="dcterms:W3CDTF">2011-02-08T02:08:58Z</dcterms:created>
  <dcterms:modified xsi:type="dcterms:W3CDTF">2021-06-01T19:48:15Z</dcterms:modified>
</cp:coreProperties>
</file>